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69" r:id="rId5"/>
    <p:sldId id="270" r:id="rId6"/>
    <p:sldId id="271" r:id="rId7"/>
    <p:sldId id="272" r:id="rId8"/>
    <p:sldId id="274" r:id="rId9"/>
    <p:sldId id="273" r:id="rId10"/>
    <p:sldId id="275" r:id="rId11"/>
    <p:sldId id="278" r:id="rId12"/>
    <p:sldId id="257" r:id="rId13"/>
    <p:sldId id="258" r:id="rId14"/>
    <p:sldId id="262" r:id="rId15"/>
    <p:sldId id="259" r:id="rId16"/>
    <p:sldId id="260" r:id="rId17"/>
    <p:sldId id="261" r:id="rId18"/>
    <p:sldId id="263" r:id="rId19"/>
    <p:sldId id="264" r:id="rId20"/>
    <p:sldId id="265" r:id="rId21"/>
    <p:sldId id="266" r:id="rId22"/>
    <p:sldId id="276" r:id="rId23"/>
    <p:sldId id="279" r:id="rId24"/>
    <p:sldId id="283" r:id="rId25"/>
    <p:sldId id="284" r:id="rId26"/>
    <p:sldId id="285" r:id="rId27"/>
    <p:sldId id="286" r:id="rId28"/>
    <p:sldId id="280" r:id="rId29"/>
    <p:sldId id="287" r:id="rId30"/>
    <p:sldId id="289" r:id="rId31"/>
    <p:sldId id="281" r:id="rId32"/>
    <p:sldId id="291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AA8AF-B268-4FF3-892A-D6FA2B0F4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8F664F-0728-4E60-8418-93119552B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643FFC-ADC7-417C-8196-CA0DEE98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289DDE-6730-4C52-B5F2-5904B857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A4CC86-707F-42F6-81E8-EAC0F8CF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07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24513-1954-4A23-875E-CE2FA188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E15553-4756-4B1B-82F6-CA377027D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0DE4C-8500-41EF-9C87-7182D216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509FD-D383-47E6-AD12-D4B81E6E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D18AA5-48DD-46DE-B4E2-1F9E5F4D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73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11E37B-9833-4C5F-AAEB-25D81B2BD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26779B-9436-4561-BAE1-236E41BDA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6D0EE6-C53A-44A2-8EB8-C0CC1684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527EA5-0D06-4042-9ED5-276C4DCC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55F70F-1437-4AF9-A98C-74133BFD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2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09D1A-333E-4D97-8A1C-E6FA9589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BE5158-0BB2-46CF-8044-496610F6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2F7F69-7E72-4215-BF81-8F550706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298B7-4BE0-4EF5-B858-353B53FE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BB71E-24C0-48CD-B713-DC593129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8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35CFD-7823-4F7A-9544-F79AD59A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F366AB-0552-45EC-9C08-227D9D0CA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CFAE1-658D-402A-BFA9-52531617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B96C11-9EE3-49A2-9217-B9143998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54635-11C0-41DC-B4CC-4B2D36B7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49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1C5BD-1708-4D30-96F3-D52F1E3F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30AF2-7FF2-4793-9882-C0636C9A6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B8809D-1437-4D65-8BC3-E60537028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0AB352-E443-43F7-977B-091EE9E6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FDAB9E-63BC-4EE4-843B-5DF2E6E6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92461A-FBD4-44D2-A0A3-DC13D974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4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FDB92-9C6D-46D7-A1E7-1CAACB7E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3C5061-14E4-4D07-B948-3FE9321AB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01900F-16FE-42E9-88A7-59A0B0AF6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8DD7AB-C67D-454B-A908-BFE62182E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7A4F7D-4960-4C59-898F-9DACB5D7E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CC269D-B8EE-4D53-9656-8768F390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31354F-E076-4FF0-A81B-79A0F904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BF253C-B0A3-42F8-9F39-07F2984A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8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606B6-BDD2-419D-B8AB-D8367088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845427-5AE1-4661-A61B-B6EA0B5E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000A25-DB61-48A5-9D57-20357060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EAF83C-8AB7-4C0C-8D07-25B64D40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8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0CE282-E01B-43A1-BE94-4967F2E7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58224D-9242-4023-9290-C3255D23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9BF42F-663B-4900-8D1D-4797CB21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15823-0FFF-49DB-A0BC-5AB81FC3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69288-5FED-4732-9842-34712FBA4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71B556-A232-4CF7-AB38-3EEEC9ACF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1A54A6-E72A-48C9-974F-9AB13BB1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D73239-B3E4-4C9B-8312-6D450856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1CB74A-CE9B-49D2-ADF6-08D4F356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663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1E478-3C55-447A-8889-418B4AE2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EA8186-05AD-44A5-94BE-E311DA408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BDA23B-66C3-4939-A442-666ADA2A0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DA7A43-B7A1-4BCB-9415-D20EDABF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8006EC-0E09-4A1B-9DF5-E79304BE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4D1B7B-1D5D-4A96-BEF4-2AD993E6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31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CC9784-5229-4FE2-8A75-BB6E4DC1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F7A48A-B7D5-4512-939D-E28537AA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4B1367-050B-4303-ACAB-26FE580C6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0DDB1-83F1-45B5-942F-8EC4067024E0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407BA7-573E-427F-8D8A-32551ACE2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C64C3D-B26C-4953-9C0B-C66439E76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2D563-8725-44BA-A231-30FA25EFCF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27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277A25-F3FA-4232-8189-DD2E838B76F2}"/>
              </a:ext>
            </a:extLst>
          </p:cNvPr>
          <p:cNvSpPr txBox="1"/>
          <p:nvPr/>
        </p:nvSpPr>
        <p:spPr>
          <a:xfrm>
            <a:off x="619432" y="806245"/>
            <a:ext cx="3940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/>
              <a:t>最下面的四个按钮分别是：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首页，分类， 购物车，素材圈，我的</a:t>
            </a:r>
          </a:p>
        </p:txBody>
      </p:sp>
    </p:spTree>
    <p:extLst>
      <p:ext uri="{BB962C8B-B14F-4D97-AF65-F5344CB8AC3E}">
        <p14:creationId xmlns:p14="http://schemas.microsoft.com/office/powerpoint/2010/main" val="358436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D45AFE-EEF1-459F-BDD1-BD7AD321F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5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116C1D4-B031-4C2E-B752-3BDD369072C3}"/>
              </a:ext>
            </a:extLst>
          </p:cNvPr>
          <p:cNvCxnSpPr>
            <a:cxnSpLocks/>
          </p:cNvCxnSpPr>
          <p:nvPr/>
        </p:nvCxnSpPr>
        <p:spPr>
          <a:xfrm flipH="1">
            <a:off x="3362632" y="2733368"/>
            <a:ext cx="1160207" cy="50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9D2367A-D7D6-4840-8B88-6EC86C6398CB}"/>
              </a:ext>
            </a:extLst>
          </p:cNvPr>
          <p:cNvSpPr txBox="1"/>
          <p:nvPr/>
        </p:nvSpPr>
        <p:spPr>
          <a:xfrm>
            <a:off x="4601497" y="2556387"/>
            <a:ext cx="511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本周特价的横版显示效果，本周特惠价：</a:t>
            </a:r>
            <a:r>
              <a:rPr lang="en-US" altLang="zh-CN" dirty="0"/>
              <a:t>$20  </a:t>
            </a:r>
            <a:r>
              <a:rPr lang="en-US" altLang="zh-CN" sz="1400" strike="sngStrike" dirty="0"/>
              <a:t>$25</a:t>
            </a:r>
          </a:p>
          <a:p>
            <a:r>
              <a:rPr lang="zh-CN" altLang="en-US" dirty="0"/>
              <a:t>                                           参考到手价：￥</a:t>
            </a:r>
            <a:r>
              <a:rPr lang="en-US" altLang="zh-CN" dirty="0"/>
              <a:t>100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BA8AACC-4C34-433F-A4E0-575082024319}"/>
              </a:ext>
            </a:extLst>
          </p:cNvPr>
          <p:cNvCxnSpPr>
            <a:cxnSpLocks/>
          </p:cNvCxnSpPr>
          <p:nvPr/>
        </p:nvCxnSpPr>
        <p:spPr>
          <a:xfrm flipH="1">
            <a:off x="3460955" y="4385187"/>
            <a:ext cx="1592825" cy="6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CF00B15-7B17-4706-BED4-1F81F1EC14C5}"/>
              </a:ext>
            </a:extLst>
          </p:cNvPr>
          <p:cNvSpPr txBox="1"/>
          <p:nvPr/>
        </p:nvSpPr>
        <p:spPr>
          <a:xfrm>
            <a:off x="5053780" y="42005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加上一个添加购物袋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F0927CE-740A-45D9-9AB6-0248C9D23F90}"/>
              </a:ext>
            </a:extLst>
          </p:cNvPr>
          <p:cNvCxnSpPr>
            <a:cxnSpLocks/>
          </p:cNvCxnSpPr>
          <p:nvPr/>
        </p:nvCxnSpPr>
        <p:spPr>
          <a:xfrm flipH="1">
            <a:off x="3106995" y="1750142"/>
            <a:ext cx="1494502" cy="122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CA89168-A58D-4082-9476-D5AC755D5196}"/>
              </a:ext>
            </a:extLst>
          </p:cNvPr>
          <p:cNvSpPr txBox="1"/>
          <p:nvPr/>
        </p:nvSpPr>
        <p:spPr>
          <a:xfrm>
            <a:off x="4729316" y="1484671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推荐，清仓，并列包邮标签 </a:t>
            </a:r>
          </a:p>
        </p:txBody>
      </p:sp>
    </p:spTree>
    <p:extLst>
      <p:ext uri="{BB962C8B-B14F-4D97-AF65-F5344CB8AC3E}">
        <p14:creationId xmlns:p14="http://schemas.microsoft.com/office/powerpoint/2010/main" val="99054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8B7C6F-20B7-4B09-9D9B-87F2611843C5}"/>
              </a:ext>
            </a:extLst>
          </p:cNvPr>
          <p:cNvSpPr txBox="1"/>
          <p:nvPr/>
        </p:nvSpPr>
        <p:spPr>
          <a:xfrm>
            <a:off x="481781" y="365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3FCCF4-CB0D-4C84-94F2-352143A1D4ED}"/>
              </a:ext>
            </a:extLst>
          </p:cNvPr>
          <p:cNvSpPr txBox="1"/>
          <p:nvPr/>
        </p:nvSpPr>
        <p:spPr>
          <a:xfrm>
            <a:off x="212966" y="506984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首页采用左右滑动式的显示效果，参考卷妈妈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5" name="图片 4" descr="图片包含 屏幕截图, 文字&#10;&#10;描述已自动生成">
            <a:extLst>
              <a:ext uri="{FF2B5EF4-FFF2-40B4-BE49-F238E27FC236}">
                <a16:creationId xmlns:a16="http://schemas.microsoft.com/office/drawing/2014/main" id="{86E11675-2B11-4350-A99F-708D23F7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00" y="0"/>
            <a:ext cx="3166584" cy="685800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D0A10DA-0A9A-481D-9EDA-AB45C89FA19C}"/>
              </a:ext>
            </a:extLst>
          </p:cNvPr>
          <p:cNvCxnSpPr>
            <a:cxnSpLocks/>
          </p:cNvCxnSpPr>
          <p:nvPr/>
        </p:nvCxnSpPr>
        <p:spPr>
          <a:xfrm flipV="1">
            <a:off x="4031226" y="1327355"/>
            <a:ext cx="5574890" cy="84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1A6FCFD-AD42-4B15-8497-9908EBD204CE}"/>
              </a:ext>
            </a:extLst>
          </p:cNvPr>
          <p:cNvSpPr txBox="1"/>
          <p:nvPr/>
        </p:nvSpPr>
        <p:spPr>
          <a:xfrm>
            <a:off x="481781" y="1578979"/>
            <a:ext cx="41088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分类要有，而且是左右滑动的</a:t>
            </a:r>
            <a:endParaRPr lang="en-US" altLang="zh-CN" dirty="0"/>
          </a:p>
          <a:p>
            <a:r>
              <a:rPr lang="zh-CN" altLang="en-US" dirty="0"/>
              <a:t>精选，今日抢购，明日预告，特价清仓</a:t>
            </a:r>
            <a:endParaRPr lang="en-US" altLang="zh-CN" dirty="0"/>
          </a:p>
          <a:p>
            <a:r>
              <a:rPr lang="zh-CN" altLang="en-US" dirty="0"/>
              <a:t>这几个分类会显示在这里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滑动到每个分类，最顶上都是一个横幅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接着是二级分类，按楼层</a:t>
            </a:r>
            <a:endParaRPr lang="en-US" altLang="zh-CN" dirty="0"/>
          </a:p>
          <a:p>
            <a:r>
              <a:rPr lang="zh-CN" altLang="en-US" dirty="0"/>
              <a:t>显示横版商品列表。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682C93D7-7BE1-4F16-9531-CD7D4C2BE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34" y="2623969"/>
            <a:ext cx="2793349" cy="39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E5354D-87A4-42C3-8D9E-975885A59B64}"/>
              </a:ext>
            </a:extLst>
          </p:cNvPr>
          <p:cNvSpPr txBox="1"/>
          <p:nvPr/>
        </p:nvSpPr>
        <p:spPr>
          <a:xfrm>
            <a:off x="152400" y="220133"/>
            <a:ext cx="11808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商品详情页：首先商品分为：正常商品    今日抢购， 明日预告，（根据三种不同商品状态，价格显示效果不一样）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DE2F6-5603-4548-9604-BA1FF85C64E5}"/>
              </a:ext>
            </a:extLst>
          </p:cNvPr>
          <p:cNvSpPr txBox="1"/>
          <p:nvPr/>
        </p:nvSpPr>
        <p:spPr>
          <a:xfrm>
            <a:off x="279401" y="753533"/>
            <a:ext cx="1124538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商品页面：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名称，颜色</a:t>
            </a:r>
            <a:r>
              <a:rPr lang="en-US" altLang="zh-CN" dirty="0"/>
              <a:t>/</a:t>
            </a:r>
            <a:r>
              <a:rPr lang="zh-CN" altLang="en-US" dirty="0"/>
              <a:t>型号，尺码，套餐，数量，贴心服务， 重量， 运费，参考保质期，特色描述，说明，组合套餐，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相关推荐，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价格显示一个澳币价格</a:t>
            </a:r>
            <a:r>
              <a:rPr lang="en-US" altLang="zh-CN" dirty="0"/>
              <a:t>$20</a:t>
            </a:r>
            <a:r>
              <a:rPr lang="zh-CN" altLang="en-US" dirty="0"/>
              <a:t>， 一个参考到手价￥</a:t>
            </a:r>
            <a:r>
              <a:rPr lang="en-US" altLang="zh-CN" dirty="0"/>
              <a:t>100</a:t>
            </a:r>
            <a:r>
              <a:rPr lang="zh-CN" altLang="en-US" dirty="0"/>
              <a:t>，（参考到手价每三个小时根据汇率自动变化一次）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详情页面：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产品宣传长图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素材页面：</a:t>
            </a:r>
            <a:endParaRPr lang="en-US" altLang="zh-CN" dirty="0"/>
          </a:p>
          <a:p>
            <a:r>
              <a:rPr lang="zh-CN" altLang="en-US" dirty="0"/>
              <a:t>类似于澳代宝典，可以转发信息到朋友圈的商品，几张图配一段文字，有个转发按钮，和转发次数等。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收藏，分享，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201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B17352-03A2-448A-B53B-E7631D38ABDE}"/>
              </a:ext>
            </a:extLst>
          </p:cNvPr>
          <p:cNvSpPr txBox="1"/>
          <p:nvPr/>
        </p:nvSpPr>
        <p:spPr>
          <a:xfrm>
            <a:off x="491067" y="16086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参考页面（</a:t>
            </a:r>
            <a:r>
              <a:rPr lang="zh-CN" altLang="en-US" dirty="0">
                <a:sym typeface="Wingdings" panose="05000000000000000000" pitchFamily="2" charset="2"/>
              </a:rPr>
              <a:t>可参考的地方会圈出来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9F2986-8DBB-40AE-A170-73B704F22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4" y="560400"/>
            <a:ext cx="2649070" cy="57371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270822-38BD-4DDD-B2F4-3F6EBB95764E}"/>
              </a:ext>
            </a:extLst>
          </p:cNvPr>
          <p:cNvSpPr/>
          <p:nvPr/>
        </p:nvSpPr>
        <p:spPr>
          <a:xfrm>
            <a:off x="84667" y="846667"/>
            <a:ext cx="31665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55F8392-6A3F-4C84-B304-AD896E4F1D01}"/>
              </a:ext>
            </a:extLst>
          </p:cNvPr>
          <p:cNvCxnSpPr>
            <a:stCxn id="5" idx="3"/>
          </p:cNvCxnSpPr>
          <p:nvPr/>
        </p:nvCxnSpPr>
        <p:spPr>
          <a:xfrm flipV="1">
            <a:off x="3251251" y="1024467"/>
            <a:ext cx="651882" cy="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3431D21-AA87-4E86-836B-6999E0E6F1A9}"/>
              </a:ext>
            </a:extLst>
          </p:cNvPr>
          <p:cNvSpPr txBox="1"/>
          <p:nvPr/>
        </p:nvSpPr>
        <p:spPr>
          <a:xfrm>
            <a:off x="3970867" y="846667"/>
            <a:ext cx="780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中间的三个按钮分别是：商品， 详情， 素材（对应上一张</a:t>
            </a:r>
            <a:r>
              <a:rPr lang="en-US" altLang="zh-CN" dirty="0"/>
              <a:t>ppt</a:t>
            </a:r>
            <a:r>
              <a:rPr lang="zh-CN" altLang="en-US" dirty="0"/>
              <a:t>）收藏，分享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18F155E-211C-4BE9-94CB-C55EAB662C01}"/>
              </a:ext>
            </a:extLst>
          </p:cNvPr>
          <p:cNvCxnSpPr>
            <a:cxnSpLocks/>
          </p:cNvCxnSpPr>
          <p:nvPr/>
        </p:nvCxnSpPr>
        <p:spPr>
          <a:xfrm flipH="1">
            <a:off x="2328334" y="2658533"/>
            <a:ext cx="149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288FC4-4C03-4BF9-B9FF-7251B5D9F789}"/>
              </a:ext>
            </a:extLst>
          </p:cNvPr>
          <p:cNvSpPr txBox="1"/>
          <p:nvPr/>
        </p:nvSpPr>
        <p:spPr>
          <a:xfrm>
            <a:off x="3750734" y="24738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滚动主图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718448-C73B-469E-A992-8A7F38635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03" y="1337732"/>
            <a:ext cx="2361255" cy="5113867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A5FB3F7-4113-462D-9FE9-38CE4A3CB55E}"/>
              </a:ext>
            </a:extLst>
          </p:cNvPr>
          <p:cNvCxnSpPr>
            <a:cxnSpLocks/>
          </p:cNvCxnSpPr>
          <p:nvPr/>
        </p:nvCxnSpPr>
        <p:spPr>
          <a:xfrm flipH="1">
            <a:off x="948268" y="4014802"/>
            <a:ext cx="2404532" cy="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D27507D-F695-42AF-980C-BD2FD44E3CF9}"/>
              </a:ext>
            </a:extLst>
          </p:cNvPr>
          <p:cNvSpPr txBox="1"/>
          <p:nvPr/>
        </p:nvSpPr>
        <p:spPr>
          <a:xfrm>
            <a:off x="3513667" y="3894665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$20(</a:t>
            </a:r>
            <a:r>
              <a:rPr lang="zh-CN" altLang="en-US" dirty="0"/>
              <a:t>加粗字体变大颜色）</a:t>
            </a:r>
            <a:endParaRPr lang="en-US" altLang="zh-CN" dirty="0"/>
          </a:p>
          <a:p>
            <a:r>
              <a:rPr lang="zh-CN" altLang="en-US" dirty="0"/>
              <a:t>参考到手价￥</a:t>
            </a:r>
            <a:r>
              <a:rPr lang="en-US" altLang="zh-CN" dirty="0"/>
              <a:t>100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C6934D6-AAE2-4F86-BBB3-9CCD16762F5C}"/>
              </a:ext>
            </a:extLst>
          </p:cNvPr>
          <p:cNvCxnSpPr/>
          <p:nvPr/>
        </p:nvCxnSpPr>
        <p:spPr>
          <a:xfrm flipV="1">
            <a:off x="5113867" y="4428067"/>
            <a:ext cx="3124200" cy="31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26D380A-926B-4F68-96F5-36083AA389D7}"/>
              </a:ext>
            </a:extLst>
          </p:cNvPr>
          <p:cNvSpPr txBox="1"/>
          <p:nvPr/>
        </p:nvSpPr>
        <p:spPr>
          <a:xfrm>
            <a:off x="3361557" y="4786867"/>
            <a:ext cx="45704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今日抢购，或者明日预告，都可以参照这个</a:t>
            </a:r>
            <a:endParaRPr lang="en-US" altLang="zh-CN" dirty="0"/>
          </a:p>
          <a:p>
            <a:r>
              <a:rPr lang="zh-CN" altLang="en-US" dirty="0"/>
              <a:t>倒计时，分别是距离结束仅剩，开抢倒计时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但凡是参与活动的商品，显示两个澳币价格</a:t>
            </a:r>
            <a:endParaRPr lang="en-US" altLang="zh-CN" dirty="0"/>
          </a:p>
          <a:p>
            <a:r>
              <a:rPr lang="en-US" altLang="zh-CN" dirty="0"/>
              <a:t>$18  </a:t>
            </a:r>
            <a:r>
              <a:rPr lang="en-US" altLang="zh-CN" sz="1200" strike="sngStrike" dirty="0"/>
              <a:t>$20</a:t>
            </a:r>
          </a:p>
          <a:p>
            <a:r>
              <a:rPr lang="zh-CN" altLang="en-US" dirty="0"/>
              <a:t>参考到手价 ￥</a:t>
            </a:r>
            <a:r>
              <a:rPr lang="en-US" altLang="zh-CN" dirty="0"/>
              <a:t>90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C992CDD-B542-4482-9F54-4D414E08D4E5}"/>
              </a:ext>
            </a:extLst>
          </p:cNvPr>
          <p:cNvCxnSpPr/>
          <p:nvPr/>
        </p:nvCxnSpPr>
        <p:spPr>
          <a:xfrm flipH="1">
            <a:off x="2048933" y="3376601"/>
            <a:ext cx="1921934" cy="51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699E2AF-CF11-425E-949E-11152D81ED33}"/>
              </a:ext>
            </a:extLst>
          </p:cNvPr>
          <p:cNvSpPr txBox="1"/>
          <p:nvPr/>
        </p:nvSpPr>
        <p:spPr>
          <a:xfrm>
            <a:off x="3970867" y="320886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对应上一张说的普通商品</a:t>
            </a:r>
          </a:p>
        </p:txBody>
      </p:sp>
    </p:spTree>
    <p:extLst>
      <p:ext uri="{BB962C8B-B14F-4D97-AF65-F5344CB8AC3E}">
        <p14:creationId xmlns:p14="http://schemas.microsoft.com/office/powerpoint/2010/main" val="429409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A398A4-DB38-4C24-87E9-DFCFCA82A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" y="145534"/>
            <a:ext cx="2649070" cy="5737199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8386465-1C2A-4499-9E22-B0CE6F5ADEF8}"/>
              </a:ext>
            </a:extLst>
          </p:cNvPr>
          <p:cNvCxnSpPr>
            <a:cxnSpLocks/>
          </p:cNvCxnSpPr>
          <p:nvPr/>
        </p:nvCxnSpPr>
        <p:spPr>
          <a:xfrm flipH="1">
            <a:off x="1134533" y="3767667"/>
            <a:ext cx="2319867" cy="12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328EFE3-1390-4C7A-8C6C-87CB8934ED28}"/>
              </a:ext>
            </a:extLst>
          </p:cNvPr>
          <p:cNvSpPr txBox="1"/>
          <p:nvPr/>
        </p:nvSpPr>
        <p:spPr>
          <a:xfrm>
            <a:off x="3454400" y="3461835"/>
            <a:ext cx="277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商品名称下面是特色描述：</a:t>
            </a:r>
          </a:p>
        </p:txBody>
      </p:sp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id="{20B31F0D-73FB-433C-819C-0F4F0214D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08" y="0"/>
            <a:ext cx="3166584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FA1116F-6A8E-4A16-9EE0-2D98DA67DBA1}"/>
              </a:ext>
            </a:extLst>
          </p:cNvPr>
          <p:cNvSpPr/>
          <p:nvPr/>
        </p:nvSpPr>
        <p:spPr>
          <a:xfrm>
            <a:off x="7382933" y="4538133"/>
            <a:ext cx="3903595" cy="9736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871E2C9-B081-4C8E-A4E0-42741729096B}"/>
              </a:ext>
            </a:extLst>
          </p:cNvPr>
          <p:cNvCxnSpPr/>
          <p:nvPr/>
        </p:nvCxnSpPr>
        <p:spPr>
          <a:xfrm>
            <a:off x="6036733" y="3831167"/>
            <a:ext cx="1236134" cy="1045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22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4812BF5D-1566-4161-9500-9672B4684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32" y="76200"/>
            <a:ext cx="3166584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479136-7214-4B5A-9D42-48C956BB4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72" y="76200"/>
            <a:ext cx="2649070" cy="57371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A5311D-925C-4BDB-9316-435ABB79A067}"/>
              </a:ext>
            </a:extLst>
          </p:cNvPr>
          <p:cNvSpPr/>
          <p:nvPr/>
        </p:nvSpPr>
        <p:spPr>
          <a:xfrm>
            <a:off x="175472" y="3841793"/>
            <a:ext cx="31665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1C046CA-CADC-4F6D-AF8D-680A70BBBF76}"/>
              </a:ext>
            </a:extLst>
          </p:cNvPr>
          <p:cNvCxnSpPr/>
          <p:nvPr/>
        </p:nvCxnSpPr>
        <p:spPr>
          <a:xfrm flipV="1">
            <a:off x="3051110" y="1567543"/>
            <a:ext cx="401217" cy="245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CCD5F2D-0D02-4CD9-AAAD-E14FF8A9232C}"/>
              </a:ext>
            </a:extLst>
          </p:cNvPr>
          <p:cNvSpPr txBox="1"/>
          <p:nvPr/>
        </p:nvSpPr>
        <p:spPr>
          <a:xfrm>
            <a:off x="3452327" y="1261533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后台会输入， 包邮，或者具体邮费多少，</a:t>
            </a:r>
            <a:endParaRPr lang="en-US" altLang="zh-CN" dirty="0"/>
          </a:p>
          <a:p>
            <a:r>
              <a:rPr lang="zh-CN" altLang="en-US" dirty="0"/>
              <a:t>价格问号的图标，点击会看到邮费的和物流</a:t>
            </a:r>
            <a:endParaRPr lang="en-US" altLang="zh-CN" dirty="0"/>
          </a:p>
          <a:p>
            <a:r>
              <a:rPr lang="zh-CN" altLang="en-US" dirty="0"/>
              <a:t>赔偿什么的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39DC0F-F33F-4020-9D91-E5EB4B364926}"/>
              </a:ext>
            </a:extLst>
          </p:cNvPr>
          <p:cNvSpPr/>
          <p:nvPr/>
        </p:nvSpPr>
        <p:spPr>
          <a:xfrm>
            <a:off x="175472" y="4273597"/>
            <a:ext cx="3166584" cy="594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97686A3-D22D-4877-9459-E29E73321B19}"/>
              </a:ext>
            </a:extLst>
          </p:cNvPr>
          <p:cNvCxnSpPr/>
          <p:nvPr/>
        </p:nvCxnSpPr>
        <p:spPr>
          <a:xfrm flipV="1">
            <a:off x="3217333" y="4131733"/>
            <a:ext cx="592667" cy="41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CDF50C9-D46E-4A18-A9CF-D526634DD958}"/>
              </a:ext>
            </a:extLst>
          </p:cNvPr>
          <p:cNvSpPr txBox="1"/>
          <p:nvPr/>
        </p:nvSpPr>
        <p:spPr>
          <a:xfrm>
            <a:off x="3886200" y="3951865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需要有个说明，参与积分或不参与积分</a:t>
            </a:r>
            <a:endParaRPr lang="en-US" altLang="zh-CN" dirty="0"/>
          </a:p>
          <a:p>
            <a:r>
              <a:rPr lang="zh-CN" altLang="en-US" dirty="0"/>
              <a:t>支持不支持退货，</a:t>
            </a:r>
            <a:endParaRPr lang="en-US" altLang="zh-CN" dirty="0"/>
          </a:p>
          <a:p>
            <a:r>
              <a:rPr lang="zh-CN" altLang="en-US" dirty="0"/>
              <a:t>海外正品，什么的一些小的说明。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5D217E-6B36-4036-9E49-4A64AC2CFA74}"/>
              </a:ext>
            </a:extLst>
          </p:cNvPr>
          <p:cNvSpPr/>
          <p:nvPr/>
        </p:nvSpPr>
        <p:spPr>
          <a:xfrm>
            <a:off x="8119944" y="4154499"/>
            <a:ext cx="3166584" cy="7900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6CC2D88-8DCF-4D35-955F-44B2E50DE818}"/>
              </a:ext>
            </a:extLst>
          </p:cNvPr>
          <p:cNvCxnSpPr/>
          <p:nvPr/>
        </p:nvCxnSpPr>
        <p:spPr>
          <a:xfrm flipV="1">
            <a:off x="6096000" y="4732867"/>
            <a:ext cx="1926809" cy="108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8FA7FF2-B64E-4A0F-949B-244A0032EAAD}"/>
              </a:ext>
            </a:extLst>
          </p:cNvPr>
          <p:cNvSpPr txBox="1"/>
          <p:nvPr/>
        </p:nvSpPr>
        <p:spPr>
          <a:xfrm>
            <a:off x="3639337" y="5948070"/>
            <a:ext cx="375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这个套餐不仅要展示在商品界面，还要展示在上弹的窗口里面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736DFB-EEED-440C-B55E-642CFF047261}"/>
              </a:ext>
            </a:extLst>
          </p:cNvPr>
          <p:cNvSpPr/>
          <p:nvPr/>
        </p:nvSpPr>
        <p:spPr>
          <a:xfrm>
            <a:off x="7585546" y="3242733"/>
            <a:ext cx="2640441" cy="530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48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6C74CF-1CD3-4743-A799-97E1C17C6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7C8CAA-51EB-42BF-9912-7F49506FF5C4}"/>
              </a:ext>
            </a:extLst>
          </p:cNvPr>
          <p:cNvSpPr/>
          <p:nvPr/>
        </p:nvSpPr>
        <p:spPr>
          <a:xfrm>
            <a:off x="-12268" y="3234267"/>
            <a:ext cx="3433665" cy="2826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FCD3E16-BAC0-4F7F-AD98-D87648084575}"/>
              </a:ext>
            </a:extLst>
          </p:cNvPr>
          <p:cNvCxnSpPr/>
          <p:nvPr/>
        </p:nvCxnSpPr>
        <p:spPr>
          <a:xfrm flipH="1">
            <a:off x="3166584" y="3539067"/>
            <a:ext cx="1964216" cy="770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7E67EE1-EB8E-4E80-B845-ED23D0DF3BA0}"/>
              </a:ext>
            </a:extLst>
          </p:cNvPr>
          <p:cNvSpPr txBox="1"/>
          <p:nvPr/>
        </p:nvSpPr>
        <p:spPr>
          <a:xfrm>
            <a:off x="5130800" y="3259667"/>
            <a:ext cx="34336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套餐</a:t>
            </a:r>
            <a:endParaRPr lang="en-US" altLang="zh-CN" dirty="0"/>
          </a:p>
          <a:p>
            <a:r>
              <a:rPr lang="zh-CN" altLang="en-US" dirty="0"/>
              <a:t>颜色</a:t>
            </a:r>
            <a:r>
              <a:rPr lang="en-US" altLang="zh-CN" dirty="0"/>
              <a:t>/</a:t>
            </a:r>
            <a:r>
              <a:rPr lang="zh-CN" altLang="en-US" dirty="0"/>
              <a:t>型号</a:t>
            </a:r>
            <a:endParaRPr lang="en-US" altLang="zh-CN" dirty="0"/>
          </a:p>
          <a:p>
            <a:r>
              <a:rPr lang="zh-CN" altLang="en-US" dirty="0"/>
              <a:t>尺码</a:t>
            </a:r>
            <a:endParaRPr lang="en-US" altLang="zh-CN" dirty="0"/>
          </a:p>
          <a:p>
            <a:r>
              <a:rPr lang="zh-CN" altLang="en-US" dirty="0"/>
              <a:t>数量这些信息也都展示在商品页面，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当用户点击里面的其中一个选项的时候，弹出类似于左侧这个选择框。</a:t>
            </a:r>
          </a:p>
        </p:txBody>
      </p: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7B4982F2-0EB6-4396-B155-9CE260A31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08" y="0"/>
            <a:ext cx="316658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1EAAA4C-F9F1-4619-A0FF-116176568A95}"/>
              </a:ext>
            </a:extLst>
          </p:cNvPr>
          <p:cNvSpPr/>
          <p:nvPr/>
        </p:nvSpPr>
        <p:spPr>
          <a:xfrm>
            <a:off x="8976567" y="6333067"/>
            <a:ext cx="3433665" cy="6082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DF6BC8-9247-48A8-9EF4-03F301F85B24}"/>
              </a:ext>
            </a:extLst>
          </p:cNvPr>
          <p:cNvSpPr/>
          <p:nvPr/>
        </p:nvSpPr>
        <p:spPr>
          <a:xfrm>
            <a:off x="8843027" y="1667933"/>
            <a:ext cx="3433665" cy="3217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8C8000-5C44-4177-911C-FEE2CF3C86A2}"/>
              </a:ext>
            </a:extLst>
          </p:cNvPr>
          <p:cNvCxnSpPr>
            <a:cxnSpLocks/>
          </p:cNvCxnSpPr>
          <p:nvPr/>
        </p:nvCxnSpPr>
        <p:spPr>
          <a:xfrm>
            <a:off x="7834053" y="905933"/>
            <a:ext cx="920480" cy="17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9C82C8C-33B5-4757-967E-55E3CC1829EA}"/>
              </a:ext>
            </a:extLst>
          </p:cNvPr>
          <p:cNvSpPr txBox="1"/>
          <p:nvPr/>
        </p:nvSpPr>
        <p:spPr>
          <a:xfrm>
            <a:off x="6096000" y="209266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选择不同的商品</a:t>
            </a:r>
            <a:endParaRPr lang="en-US" altLang="zh-CN" dirty="0"/>
          </a:p>
          <a:p>
            <a:r>
              <a:rPr lang="zh-CN" altLang="en-US" dirty="0"/>
              <a:t>图片会跟着变化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CB89945-181A-4132-8A92-946DCECD324B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166584" y="2438400"/>
            <a:ext cx="626483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AFFDCA6-E2A8-48E4-9620-BE11C58F0836}"/>
              </a:ext>
            </a:extLst>
          </p:cNvPr>
          <p:cNvSpPr txBox="1"/>
          <p:nvPr/>
        </p:nvSpPr>
        <p:spPr>
          <a:xfrm>
            <a:off x="3793067" y="1392409"/>
            <a:ext cx="4378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根据套餐不同，颜色型号什么的</a:t>
            </a:r>
            <a:endParaRPr lang="en-US" altLang="zh-CN" dirty="0"/>
          </a:p>
          <a:p>
            <a:r>
              <a:rPr lang="zh-CN" altLang="en-US" dirty="0"/>
              <a:t>价格不一样，套餐和（颜色、型号，尺码是单品的属性）区分开</a:t>
            </a:r>
            <a:endParaRPr lang="en-US" altLang="zh-CN" dirty="0"/>
          </a:p>
          <a:p>
            <a:r>
              <a:rPr lang="zh-CN" altLang="en-US" dirty="0"/>
              <a:t>不一个体系，选择套餐，不能选择单品属性了。。。可以调整数量</a:t>
            </a:r>
          </a:p>
        </p:txBody>
      </p:sp>
    </p:spTree>
    <p:extLst>
      <p:ext uri="{BB962C8B-B14F-4D97-AF65-F5344CB8AC3E}">
        <p14:creationId xmlns:p14="http://schemas.microsoft.com/office/powerpoint/2010/main" val="45256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613d98c4395c58df78c8f9908713db1">
            <a:hlinkClick r:id="" action="ppaction://media"/>
            <a:extLst>
              <a:ext uri="{FF2B5EF4-FFF2-40B4-BE49-F238E27FC236}">
                <a16:creationId xmlns:a16="http://schemas.microsoft.com/office/drawing/2014/main" id="{B970B251-B359-490E-85E3-23C927643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46" y="0"/>
            <a:ext cx="3200400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D9E49BB-8663-489A-957D-6D403B22A5E0}"/>
              </a:ext>
            </a:extLst>
          </p:cNvPr>
          <p:cNvCxnSpPr/>
          <p:nvPr/>
        </p:nvCxnSpPr>
        <p:spPr>
          <a:xfrm flipH="1">
            <a:off x="3098800" y="2108200"/>
            <a:ext cx="2294467" cy="118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F2C6BF6-71A7-4F62-B94D-4ED64E5197E5}"/>
              </a:ext>
            </a:extLst>
          </p:cNvPr>
          <p:cNvSpPr txBox="1"/>
          <p:nvPr/>
        </p:nvSpPr>
        <p:spPr>
          <a:xfrm>
            <a:off x="5393267" y="19558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要这个视频里的动态效果</a:t>
            </a:r>
          </a:p>
        </p:txBody>
      </p:sp>
    </p:spTree>
    <p:extLst>
      <p:ext uri="{BB962C8B-B14F-4D97-AF65-F5344CB8AC3E}">
        <p14:creationId xmlns:p14="http://schemas.microsoft.com/office/powerpoint/2010/main" val="59411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CC8E2B-FD17-4266-88E9-C2691407E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72" y="76200"/>
            <a:ext cx="2649070" cy="5737199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7FB263C-0270-4A20-85C0-6606C197A071}"/>
              </a:ext>
            </a:extLst>
          </p:cNvPr>
          <p:cNvCxnSpPr>
            <a:cxnSpLocks/>
          </p:cNvCxnSpPr>
          <p:nvPr/>
        </p:nvCxnSpPr>
        <p:spPr>
          <a:xfrm flipH="1">
            <a:off x="905069" y="1972733"/>
            <a:ext cx="2295331" cy="3299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3B557BA-2F69-4845-A1BA-57CF1641370C}"/>
              </a:ext>
            </a:extLst>
          </p:cNvPr>
          <p:cNvSpPr txBox="1"/>
          <p:nvPr/>
        </p:nvSpPr>
        <p:spPr>
          <a:xfrm>
            <a:off x="3344333" y="169333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再往下是，相关组合套餐：</a:t>
            </a: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E7642735-4FF7-4FB7-AD11-37FF0A75B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77" y="4419111"/>
            <a:ext cx="8239432" cy="170537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54F412-DF03-4CAD-BF26-1D37F9A86A45}"/>
              </a:ext>
            </a:extLst>
          </p:cNvPr>
          <p:cNvCxnSpPr/>
          <p:nvPr/>
        </p:nvCxnSpPr>
        <p:spPr>
          <a:xfrm>
            <a:off x="4296697" y="3283974"/>
            <a:ext cx="0" cy="113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D07919D-4FCF-477E-AA13-EF7AC5D17BA0}"/>
              </a:ext>
            </a:extLst>
          </p:cNvPr>
          <p:cNvSpPr txBox="1"/>
          <p:nvPr/>
        </p:nvSpPr>
        <p:spPr>
          <a:xfrm>
            <a:off x="4404853" y="2414032"/>
            <a:ext cx="73404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类似于这样的一个左右滚动的套餐， 右侧显示一个总价</a:t>
            </a:r>
            <a:endParaRPr lang="en-US" altLang="zh-CN" dirty="0"/>
          </a:p>
          <a:p>
            <a:r>
              <a:rPr lang="zh-CN" altLang="en-US" dirty="0"/>
              <a:t>还需要显示一个省了多少钱，后台要输入套餐中每个商品省了多少钱。</a:t>
            </a:r>
            <a:endParaRPr lang="en-US" altLang="zh-CN" dirty="0"/>
          </a:p>
          <a:p>
            <a:r>
              <a:rPr lang="zh-CN" altLang="en-US" dirty="0"/>
              <a:t>整个套餐价格购物车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app</a:t>
            </a:r>
            <a:r>
              <a:rPr lang="zh-CN" altLang="en-US" dirty="0"/>
              <a:t>里的居中显示的应该是，与商品页面相关的那个商品，</a:t>
            </a:r>
            <a:endParaRPr lang="en-US" altLang="zh-CN" dirty="0"/>
          </a:p>
          <a:p>
            <a:r>
              <a:rPr lang="zh-CN" altLang="en-US" dirty="0"/>
              <a:t>然后可以左右滑动，看都有哪些</a:t>
            </a:r>
          </a:p>
        </p:txBody>
      </p:sp>
    </p:spTree>
    <p:extLst>
      <p:ext uri="{BB962C8B-B14F-4D97-AF65-F5344CB8AC3E}">
        <p14:creationId xmlns:p14="http://schemas.microsoft.com/office/powerpoint/2010/main" val="197024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F83257-A512-4D46-AAD3-A887851FB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72" y="76200"/>
            <a:ext cx="2649070" cy="57371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0A5C49-A141-4DBE-BFDC-8BC5685B0CE9}"/>
              </a:ext>
            </a:extLst>
          </p:cNvPr>
          <p:cNvSpPr txBox="1"/>
          <p:nvPr/>
        </p:nvSpPr>
        <p:spPr>
          <a:xfrm>
            <a:off x="3177540" y="157734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组合套餐再往下是：</a:t>
            </a:r>
            <a:endParaRPr lang="en-US" altLang="zh-CN" dirty="0"/>
          </a:p>
          <a:p>
            <a:r>
              <a:rPr lang="zh-CN" altLang="en-US" dirty="0"/>
              <a:t>相关推荐，也就是猜您喜欢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8C8DF2D4-05FC-40C1-8C70-A7DC55D4F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18" y="0"/>
            <a:ext cx="316658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33A1ACD-9755-4404-A71C-A24DE60145B8}"/>
              </a:ext>
            </a:extLst>
          </p:cNvPr>
          <p:cNvSpPr/>
          <p:nvPr/>
        </p:nvSpPr>
        <p:spPr>
          <a:xfrm>
            <a:off x="6860309" y="2354580"/>
            <a:ext cx="4181071" cy="3577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0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DE8A63-7D5F-4706-B5CA-328E7F273289}"/>
              </a:ext>
            </a:extLst>
          </p:cNvPr>
          <p:cNvSpPr txBox="1"/>
          <p:nvPr/>
        </p:nvSpPr>
        <p:spPr>
          <a:xfrm>
            <a:off x="619432" y="51127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素材圈：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77D8B76F-7F67-4613-8C90-C0FFBCC6D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02" y="117988"/>
            <a:ext cx="3166584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40165E-4F63-430C-9227-8D5C4DD5C297}"/>
              </a:ext>
            </a:extLst>
          </p:cNvPr>
          <p:cNvSpPr txBox="1"/>
          <p:nvPr/>
        </p:nvSpPr>
        <p:spPr>
          <a:xfrm>
            <a:off x="717755" y="197628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类似于澳代宝，不要我的</a:t>
            </a:r>
            <a:endParaRPr lang="en-US" altLang="zh-CN" dirty="0"/>
          </a:p>
          <a:p>
            <a:r>
              <a:rPr lang="zh-CN" altLang="en-US" dirty="0"/>
              <a:t>那一块。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EE01BC2-6723-46E2-9998-453F4F4A14EF}"/>
              </a:ext>
            </a:extLst>
          </p:cNvPr>
          <p:cNvCxnSpPr/>
          <p:nvPr/>
        </p:nvCxnSpPr>
        <p:spPr>
          <a:xfrm flipV="1">
            <a:off x="835742" y="2477729"/>
            <a:ext cx="2821560" cy="81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5B78921-4F22-49CA-BD82-4EBCD0E3D319}"/>
              </a:ext>
            </a:extLst>
          </p:cNvPr>
          <p:cNvCxnSpPr>
            <a:cxnSpLocks/>
          </p:cNvCxnSpPr>
          <p:nvPr/>
        </p:nvCxnSpPr>
        <p:spPr>
          <a:xfrm flipV="1">
            <a:off x="2084439" y="2622616"/>
            <a:ext cx="2467896" cy="80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C14E0C4-9E04-40AC-A510-2F9BE0758CD5}"/>
              </a:ext>
            </a:extLst>
          </p:cNvPr>
          <p:cNvSpPr txBox="1"/>
          <p:nvPr/>
        </p:nvSpPr>
        <p:spPr>
          <a:xfrm>
            <a:off x="334297" y="32938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品牌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3D7217-4E1C-4C48-B729-1C0D8FEA8E41}"/>
              </a:ext>
            </a:extLst>
          </p:cNvPr>
          <p:cNvSpPr txBox="1"/>
          <p:nvPr/>
        </p:nvSpPr>
        <p:spPr>
          <a:xfrm>
            <a:off x="1582994" y="33892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短名称</a:t>
            </a:r>
          </a:p>
        </p:txBody>
      </p:sp>
    </p:spTree>
    <p:extLst>
      <p:ext uri="{BB962C8B-B14F-4D97-AF65-F5344CB8AC3E}">
        <p14:creationId xmlns:p14="http://schemas.microsoft.com/office/powerpoint/2010/main" val="291478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99E027-ABBC-4C3E-83F5-C91D46C433DD}"/>
              </a:ext>
            </a:extLst>
          </p:cNvPr>
          <p:cNvSpPr txBox="1"/>
          <p:nvPr/>
        </p:nvSpPr>
        <p:spPr>
          <a:xfrm>
            <a:off x="662940" y="3200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详情页面就是这种长图介绍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82DC58-9263-4766-A050-19920FF1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98" y="114300"/>
            <a:ext cx="316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0EFF70-8ECC-49AD-BB9B-3C29C360A10D}"/>
              </a:ext>
            </a:extLst>
          </p:cNvPr>
          <p:cNvSpPr txBox="1"/>
          <p:nvPr/>
        </p:nvSpPr>
        <p:spPr>
          <a:xfrm>
            <a:off x="548640" y="217170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素材页面是：和素材圈做成一样，只不过这里单独把某个商品</a:t>
            </a:r>
            <a:endParaRPr lang="en-US" altLang="zh-CN" dirty="0"/>
          </a:p>
          <a:p>
            <a:r>
              <a:rPr lang="zh-CN" altLang="en-US" dirty="0"/>
              <a:t>显示出来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2C7D054A-4461-40EE-85E1-E0EC40062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68" y="0"/>
            <a:ext cx="3166584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AC45E7-B536-4AE5-BDF0-C7A305B6C84C}"/>
              </a:ext>
            </a:extLst>
          </p:cNvPr>
          <p:cNvSpPr txBox="1"/>
          <p:nvPr/>
        </p:nvSpPr>
        <p:spPr>
          <a:xfrm>
            <a:off x="153027" y="1602133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类似于右侧的文字</a:t>
            </a:r>
            <a:r>
              <a:rPr lang="en-US" altLang="zh-CN" dirty="0"/>
              <a:t>+</a:t>
            </a:r>
            <a:r>
              <a:rPr lang="zh-CN" altLang="en-US" dirty="0"/>
              <a:t>图片点击分享的时候</a:t>
            </a:r>
            <a:endParaRPr lang="en-US" altLang="zh-CN" dirty="0"/>
          </a:p>
          <a:p>
            <a:r>
              <a:rPr lang="zh-CN" altLang="en-US" dirty="0"/>
              <a:t>文字会复制，图片会保存到相册。或者</a:t>
            </a:r>
            <a:endParaRPr lang="en-US" altLang="zh-CN" dirty="0"/>
          </a:p>
          <a:p>
            <a:r>
              <a:rPr lang="zh-CN" altLang="en-US" dirty="0"/>
              <a:t>点击分享的时候，先跳转到另外的页面下载下原图也行</a:t>
            </a:r>
            <a:endParaRPr lang="en-US" altLang="zh-CN" dirty="0"/>
          </a:p>
          <a:p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896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7E23A31C-FEA9-442B-89C7-A65DF2D76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37" y="0"/>
            <a:ext cx="316658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4F6141-09A5-448D-8412-9E1BD334EEE7}"/>
              </a:ext>
            </a:extLst>
          </p:cNvPr>
          <p:cNvSpPr txBox="1"/>
          <p:nvPr/>
        </p:nvSpPr>
        <p:spPr>
          <a:xfrm>
            <a:off x="388620" y="377190"/>
            <a:ext cx="417774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分类页面参照这个</a:t>
            </a:r>
            <a:endParaRPr lang="en-US" altLang="zh-CN" dirty="0"/>
          </a:p>
          <a:p>
            <a:r>
              <a:rPr lang="zh-CN" altLang="en-US" dirty="0"/>
              <a:t>右上角是购物车。</a:t>
            </a:r>
            <a:endParaRPr lang="en-US" altLang="zh-CN" dirty="0"/>
          </a:p>
          <a:p>
            <a:r>
              <a:rPr lang="zh-CN" altLang="en-US" dirty="0"/>
              <a:t>顶上是搜索</a:t>
            </a:r>
            <a:endParaRPr lang="en-US" altLang="zh-CN" dirty="0"/>
          </a:p>
          <a:p>
            <a:r>
              <a:rPr lang="zh-CN" altLang="en-US" dirty="0"/>
              <a:t>商品横版显示参照之前额商品列表说明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可以加一个竖版显示的控制开关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按分类，按品牌，所有品牌，全部都要</a:t>
            </a:r>
            <a:endParaRPr lang="en-US" altLang="zh-CN" dirty="0"/>
          </a:p>
          <a:p>
            <a:r>
              <a:rPr lang="zh-CN" altLang="en-US" dirty="0"/>
              <a:t>左右滑动显示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点击购物袋图标，从下面弹出</a:t>
            </a:r>
            <a:endParaRPr lang="en-US" altLang="zh-CN" dirty="0"/>
          </a:p>
          <a:p>
            <a:r>
              <a:rPr lang="zh-CN" altLang="en-US" dirty="0"/>
              <a:t>颜色型号套餐之类的选项加入购物车</a:t>
            </a:r>
          </a:p>
        </p:txBody>
      </p:sp>
    </p:spTree>
    <p:extLst>
      <p:ext uri="{BB962C8B-B14F-4D97-AF65-F5344CB8AC3E}">
        <p14:creationId xmlns:p14="http://schemas.microsoft.com/office/powerpoint/2010/main" val="769219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B203B4A9-6A0E-4150-A4C3-799A40FE4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" y="0"/>
            <a:ext cx="316658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CA719B-AA7D-4991-AA49-95F99DBC6C2E}"/>
              </a:ext>
            </a:extLst>
          </p:cNvPr>
          <p:cNvSpPr/>
          <p:nvPr/>
        </p:nvSpPr>
        <p:spPr>
          <a:xfrm>
            <a:off x="0" y="1337187"/>
            <a:ext cx="3166584" cy="23695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9C489D4-98C3-40F2-AC6E-ADD354E1D03A}"/>
              </a:ext>
            </a:extLst>
          </p:cNvPr>
          <p:cNvCxnSpPr/>
          <p:nvPr/>
        </p:nvCxnSpPr>
        <p:spPr>
          <a:xfrm flipV="1">
            <a:off x="3244943" y="1563329"/>
            <a:ext cx="943599" cy="22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5F51C2D-4D49-4532-BB04-0229866695D7}"/>
              </a:ext>
            </a:extLst>
          </p:cNvPr>
          <p:cNvSpPr txBox="1"/>
          <p:nvPr/>
        </p:nvSpPr>
        <p:spPr>
          <a:xfrm>
            <a:off x="4326194" y="14846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右上角需要有个一键清空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02E0197-6FC5-4804-8B97-4E165EEC2501}"/>
              </a:ext>
            </a:extLst>
          </p:cNvPr>
          <p:cNvCxnSpPr>
            <a:cxnSpLocks/>
          </p:cNvCxnSpPr>
          <p:nvPr/>
        </p:nvCxnSpPr>
        <p:spPr>
          <a:xfrm flipH="1">
            <a:off x="1907458" y="879365"/>
            <a:ext cx="228108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293ACB7-40CF-462D-BEA0-28A5431F6D7C}"/>
              </a:ext>
            </a:extLst>
          </p:cNvPr>
          <p:cNvSpPr txBox="1"/>
          <p:nvPr/>
        </p:nvSpPr>
        <p:spPr>
          <a:xfrm>
            <a:off x="4414684" y="707923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滚动的提示价格小喇叭，可以滚动显示打折活动，上传身份证</a:t>
            </a:r>
            <a:endParaRPr lang="en-US" altLang="zh-CN" dirty="0"/>
          </a:p>
          <a:p>
            <a:r>
              <a:rPr lang="zh-CN" altLang="en-US" dirty="0"/>
              <a:t>，汇率等信息</a:t>
            </a:r>
          </a:p>
        </p:txBody>
      </p:sp>
      <p:pic>
        <p:nvPicPr>
          <p:cNvPr id="19" name="图片 18" descr="图片包含 屏幕截图&#10;&#10;描述已自动生成">
            <a:extLst>
              <a:ext uri="{FF2B5EF4-FFF2-40B4-BE49-F238E27FC236}">
                <a16:creationId xmlns:a16="http://schemas.microsoft.com/office/drawing/2014/main" id="{2FE9782E-0C87-4161-B83A-41C3E269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59" y="1248697"/>
            <a:ext cx="3166584" cy="6858000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AC07298-A496-4978-9B60-3A8BD019D410}"/>
              </a:ext>
            </a:extLst>
          </p:cNvPr>
          <p:cNvCxnSpPr>
            <a:cxnSpLocks/>
          </p:cNvCxnSpPr>
          <p:nvPr/>
        </p:nvCxnSpPr>
        <p:spPr>
          <a:xfrm>
            <a:off x="7148052" y="3126658"/>
            <a:ext cx="27235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5A1EA38-AB74-4739-83D1-5A23F9AE76A2}"/>
              </a:ext>
            </a:extLst>
          </p:cNvPr>
          <p:cNvSpPr txBox="1"/>
          <p:nvPr/>
        </p:nvSpPr>
        <p:spPr>
          <a:xfrm>
            <a:off x="4787859" y="285135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这个是贴心服务来着</a:t>
            </a:r>
            <a:endParaRPr lang="en-US" altLang="zh-CN" dirty="0"/>
          </a:p>
          <a:p>
            <a:r>
              <a:rPr lang="zh-CN" altLang="en-US" dirty="0"/>
              <a:t>名称，数量，总价格</a:t>
            </a:r>
          </a:p>
        </p:txBody>
      </p:sp>
    </p:spTree>
    <p:extLst>
      <p:ext uri="{BB962C8B-B14F-4D97-AF65-F5344CB8AC3E}">
        <p14:creationId xmlns:p14="http://schemas.microsoft.com/office/powerpoint/2010/main" val="731716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BC2D7889-BB1C-4611-A2F4-675451F65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54F591B-F32E-400E-8DBB-6A702655EDE4}"/>
              </a:ext>
            </a:extLst>
          </p:cNvPr>
          <p:cNvCxnSpPr>
            <a:cxnSpLocks/>
          </p:cNvCxnSpPr>
          <p:nvPr/>
        </p:nvCxnSpPr>
        <p:spPr>
          <a:xfrm flipH="1">
            <a:off x="1851660" y="3352800"/>
            <a:ext cx="2169734" cy="228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704BA2D-6B0A-4CE9-9057-6CF46CCD7D65}"/>
              </a:ext>
            </a:extLst>
          </p:cNvPr>
          <p:cNvSpPr txBox="1"/>
          <p:nvPr/>
        </p:nvSpPr>
        <p:spPr>
          <a:xfrm>
            <a:off x="4178710" y="306766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需要加个约</a:t>
            </a:r>
            <a:r>
              <a:rPr lang="en-US" altLang="zh-CN" dirty="0" err="1"/>
              <a:t>rmb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52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屏幕截图&#10;&#10;描述已自动生成">
            <a:extLst>
              <a:ext uri="{FF2B5EF4-FFF2-40B4-BE49-F238E27FC236}">
                <a16:creationId xmlns:a16="http://schemas.microsoft.com/office/drawing/2014/main" id="{AD0AD979-83E0-4CFD-9A81-EC031C8B0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31807F9-0CD2-434E-8EA8-8F83C6D120A5}"/>
              </a:ext>
            </a:extLst>
          </p:cNvPr>
          <p:cNvCxnSpPr>
            <a:cxnSpLocks/>
          </p:cNvCxnSpPr>
          <p:nvPr/>
        </p:nvCxnSpPr>
        <p:spPr>
          <a:xfrm flipH="1">
            <a:off x="3040380" y="786581"/>
            <a:ext cx="1216988" cy="516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6FA78BC-972E-45CB-B955-C4ACB7BDB076}"/>
              </a:ext>
            </a:extLst>
          </p:cNvPr>
          <p:cNvCxnSpPr>
            <a:cxnSpLocks/>
          </p:cNvCxnSpPr>
          <p:nvPr/>
        </p:nvCxnSpPr>
        <p:spPr>
          <a:xfrm flipH="1">
            <a:off x="2939846" y="1303020"/>
            <a:ext cx="1396180" cy="76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D6D3598-9D3E-4B60-B210-575B1AFA4ED4}"/>
              </a:ext>
            </a:extLst>
          </p:cNvPr>
          <p:cNvSpPr txBox="1"/>
          <p:nvPr/>
        </p:nvSpPr>
        <p:spPr>
          <a:xfrm>
            <a:off x="4257368" y="570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收件人地址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2EB5D1-9EFD-48AA-9896-CFD355A9B832}"/>
              </a:ext>
            </a:extLst>
          </p:cNvPr>
          <p:cNvSpPr txBox="1"/>
          <p:nvPr/>
        </p:nvSpPr>
        <p:spPr>
          <a:xfrm>
            <a:off x="4357902" y="11183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寄件人地址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76EF62-492A-403D-8333-3FC8DA1F7681}"/>
              </a:ext>
            </a:extLst>
          </p:cNvPr>
          <p:cNvSpPr txBox="1"/>
          <p:nvPr/>
        </p:nvSpPr>
        <p:spPr>
          <a:xfrm>
            <a:off x="6096000" y="7549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可以直接超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7C51506-FF21-45FB-913E-4CDDC697F12E}"/>
              </a:ext>
            </a:extLst>
          </p:cNvPr>
          <p:cNvCxnSpPr>
            <a:cxnSpLocks/>
          </p:cNvCxnSpPr>
          <p:nvPr/>
        </p:nvCxnSpPr>
        <p:spPr>
          <a:xfrm flipH="1">
            <a:off x="3166584" y="3116826"/>
            <a:ext cx="1090784" cy="119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6FF6967-754D-422B-9BE7-09CE90E95841}"/>
              </a:ext>
            </a:extLst>
          </p:cNvPr>
          <p:cNvSpPr txBox="1"/>
          <p:nvPr/>
        </p:nvSpPr>
        <p:spPr>
          <a:xfrm>
            <a:off x="4434348" y="29201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再显示一遍商品详情</a:t>
            </a:r>
          </a:p>
        </p:txBody>
      </p:sp>
    </p:spTree>
    <p:extLst>
      <p:ext uri="{BB962C8B-B14F-4D97-AF65-F5344CB8AC3E}">
        <p14:creationId xmlns:p14="http://schemas.microsoft.com/office/powerpoint/2010/main" val="236450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C8691A84-6F66-4873-BAC0-15BADE7F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8" y="0"/>
            <a:ext cx="3166584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183408A-2F6F-427E-80B9-1E3C207322C3}"/>
              </a:ext>
            </a:extLst>
          </p:cNvPr>
          <p:cNvCxnSpPr>
            <a:cxnSpLocks/>
          </p:cNvCxnSpPr>
          <p:nvPr/>
        </p:nvCxnSpPr>
        <p:spPr>
          <a:xfrm flipH="1">
            <a:off x="1012724" y="2290916"/>
            <a:ext cx="3205315" cy="81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7E84853-138B-409C-A8CB-476BF02C03C1}"/>
              </a:ext>
            </a:extLst>
          </p:cNvPr>
          <p:cNvSpPr txBox="1"/>
          <p:nvPr/>
        </p:nvSpPr>
        <p:spPr>
          <a:xfrm>
            <a:off x="3664260" y="1644585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如果贴心服务，有选签名服务的话，这里</a:t>
            </a:r>
            <a:endParaRPr lang="en-US" altLang="zh-CN" dirty="0"/>
          </a:p>
          <a:p>
            <a:r>
              <a:rPr lang="zh-CN" altLang="en-US" dirty="0"/>
              <a:t>要加上签名，如果没有签名服务，那就写不要</a:t>
            </a:r>
            <a:endParaRPr lang="en-US" altLang="zh-CN" dirty="0"/>
          </a:p>
          <a:p>
            <a:r>
              <a:rPr lang="zh-CN" altLang="en-US" dirty="0"/>
              <a:t>备注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6FCD711-114D-4492-A802-F8FDE18F863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771535" y="2585884"/>
            <a:ext cx="3263712" cy="83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4FDFB4-EFD7-4676-A6BF-BE9FDB59A701}"/>
              </a:ext>
            </a:extLst>
          </p:cNvPr>
          <p:cNvCxnSpPr>
            <a:cxnSpLocks/>
          </p:cNvCxnSpPr>
          <p:nvPr/>
        </p:nvCxnSpPr>
        <p:spPr>
          <a:xfrm flipH="1" flipV="1">
            <a:off x="1582994" y="3647768"/>
            <a:ext cx="2231923" cy="10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B5B19773-95A7-4267-9C7A-6B3F3AA97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247" y="-7374"/>
            <a:ext cx="3166584" cy="6858000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CADF7F0-BE04-4D35-9F1D-5DA6D3536847}"/>
              </a:ext>
            </a:extLst>
          </p:cNvPr>
          <p:cNvCxnSpPr>
            <a:cxnSpLocks/>
          </p:cNvCxnSpPr>
          <p:nvPr/>
        </p:nvCxnSpPr>
        <p:spPr>
          <a:xfrm flipH="1">
            <a:off x="3156755" y="4217658"/>
            <a:ext cx="658162" cy="7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21BA6D8-8A95-4892-B319-64B84F722FA5}"/>
              </a:ext>
            </a:extLst>
          </p:cNvPr>
          <p:cNvSpPr txBox="1"/>
          <p:nvPr/>
        </p:nvSpPr>
        <p:spPr>
          <a:xfrm>
            <a:off x="3913239" y="4080387"/>
            <a:ext cx="4806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返利余额</a:t>
            </a:r>
            <a:endParaRPr lang="en-US" altLang="zh-CN" dirty="0"/>
          </a:p>
          <a:p>
            <a:r>
              <a:rPr lang="zh-CN" altLang="en-US" dirty="0"/>
              <a:t>商城返利余额：</a:t>
            </a:r>
            <a:r>
              <a:rPr lang="en-US" altLang="zh-CN" dirty="0"/>
              <a:t>$20         </a:t>
            </a:r>
            <a:r>
              <a:rPr lang="zh-CN" altLang="en-US" dirty="0"/>
              <a:t>一个圈表示是否使用</a:t>
            </a:r>
            <a:endParaRPr lang="en-US" altLang="zh-CN" dirty="0"/>
          </a:p>
          <a:p>
            <a:r>
              <a:rPr lang="zh-CN" altLang="en-US" dirty="0"/>
              <a:t>优惠券</a:t>
            </a:r>
            <a:endParaRPr lang="en-US" altLang="zh-CN" dirty="0"/>
          </a:p>
          <a:p>
            <a:r>
              <a:rPr lang="zh-CN" altLang="en-US" dirty="0"/>
              <a:t>选择优惠券，或者显示无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73289ED-5AA5-4986-BB1E-5E47008123F6}"/>
              </a:ext>
            </a:extLst>
          </p:cNvPr>
          <p:cNvCxnSpPr>
            <a:cxnSpLocks/>
          </p:cNvCxnSpPr>
          <p:nvPr/>
        </p:nvCxnSpPr>
        <p:spPr>
          <a:xfrm flipH="1" flipV="1">
            <a:off x="2698956" y="4542053"/>
            <a:ext cx="1322438" cy="31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0B1E093-694A-4134-95C0-D60AFAD39463}"/>
              </a:ext>
            </a:extLst>
          </p:cNvPr>
          <p:cNvCxnSpPr>
            <a:cxnSpLocks/>
          </p:cNvCxnSpPr>
          <p:nvPr/>
        </p:nvCxnSpPr>
        <p:spPr>
          <a:xfrm flipH="1" flipV="1">
            <a:off x="1741171" y="5280717"/>
            <a:ext cx="2280223" cy="57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E92ED80-DB7C-4A79-BBE5-88D4E3B3B247}"/>
              </a:ext>
            </a:extLst>
          </p:cNvPr>
          <p:cNvSpPr txBox="1"/>
          <p:nvPr/>
        </p:nvSpPr>
        <p:spPr>
          <a:xfrm>
            <a:off x="4015888" y="5241387"/>
            <a:ext cx="16610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这部分显示：</a:t>
            </a:r>
            <a:endParaRPr lang="en-US" altLang="zh-CN" dirty="0"/>
          </a:p>
          <a:p>
            <a:r>
              <a:rPr lang="zh-CN" altLang="en-US" dirty="0"/>
              <a:t>商品总价</a:t>
            </a:r>
            <a:endParaRPr lang="en-US" altLang="zh-CN" dirty="0"/>
          </a:p>
          <a:p>
            <a:r>
              <a:rPr lang="zh-CN" altLang="en-US" dirty="0"/>
              <a:t>运费</a:t>
            </a:r>
            <a:endParaRPr lang="en-US" altLang="zh-CN" dirty="0"/>
          </a:p>
          <a:p>
            <a:r>
              <a:rPr lang="zh-CN" altLang="en-US" dirty="0"/>
              <a:t>订单总金额</a:t>
            </a:r>
            <a:endParaRPr lang="en-US" altLang="zh-CN" dirty="0"/>
          </a:p>
          <a:p>
            <a:r>
              <a:rPr lang="zh-CN" altLang="en-US" dirty="0"/>
              <a:t>返利余额   </a:t>
            </a:r>
            <a:r>
              <a:rPr lang="en-US" altLang="zh-CN" dirty="0"/>
              <a:t>$20</a:t>
            </a:r>
          </a:p>
          <a:p>
            <a:r>
              <a:rPr lang="zh-CN" altLang="en-US" dirty="0"/>
              <a:t>优惠券     </a:t>
            </a:r>
            <a:r>
              <a:rPr lang="en-US" altLang="zh-CN" dirty="0"/>
              <a:t>$5</a:t>
            </a:r>
          </a:p>
        </p:txBody>
      </p:sp>
    </p:spTree>
    <p:extLst>
      <p:ext uri="{BB962C8B-B14F-4D97-AF65-F5344CB8AC3E}">
        <p14:creationId xmlns:p14="http://schemas.microsoft.com/office/powerpoint/2010/main" val="100380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C8691A84-6F66-4873-BAC0-15BADE7F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8" y="0"/>
            <a:ext cx="3166584" cy="6858000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0B1E093-694A-4134-95C0-D60AFAD39463}"/>
              </a:ext>
            </a:extLst>
          </p:cNvPr>
          <p:cNvCxnSpPr>
            <a:cxnSpLocks/>
          </p:cNvCxnSpPr>
          <p:nvPr/>
        </p:nvCxnSpPr>
        <p:spPr>
          <a:xfrm flipH="1">
            <a:off x="1356853" y="2566219"/>
            <a:ext cx="2438399" cy="366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0B8254-FE43-4062-9052-A49B4E7FD700}"/>
              </a:ext>
            </a:extLst>
          </p:cNvPr>
          <p:cNvSpPr txBox="1"/>
          <p:nvPr/>
        </p:nvSpPr>
        <p:spPr>
          <a:xfrm>
            <a:off x="3795252" y="1543664"/>
            <a:ext cx="526297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实际订单金额，，，，，约多少</a:t>
            </a:r>
            <a:r>
              <a:rPr lang="en-US" altLang="zh-CN" dirty="0" err="1"/>
              <a:t>rmb</a:t>
            </a:r>
            <a:endParaRPr lang="en-US" altLang="zh-CN" dirty="0"/>
          </a:p>
          <a:p>
            <a:r>
              <a:rPr lang="zh-CN" altLang="en-US" dirty="0"/>
              <a:t>未砍价前可获得积分：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生成订单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点击生成订单</a:t>
            </a:r>
            <a:endParaRPr lang="en-US" altLang="zh-CN" dirty="0"/>
          </a:p>
          <a:p>
            <a:r>
              <a:rPr lang="zh-CN" altLang="en-US" dirty="0"/>
              <a:t>跳出提示，</a:t>
            </a:r>
            <a:endParaRPr lang="en-US" altLang="zh-CN" dirty="0"/>
          </a:p>
          <a:p>
            <a:r>
              <a:rPr lang="zh-CN" altLang="en-US" dirty="0"/>
              <a:t>分享订单到朋友圈，找朋友帮砍价，最高可砍</a:t>
            </a:r>
            <a:r>
              <a:rPr lang="en-US" altLang="zh-CN" dirty="0"/>
              <a:t>%15</a:t>
            </a:r>
          </a:p>
          <a:p>
            <a:endParaRPr lang="en-US" altLang="zh-CN" dirty="0"/>
          </a:p>
          <a:p>
            <a:r>
              <a:rPr lang="zh-CN" altLang="en-US" dirty="0"/>
              <a:t>去分享  去付款俩按钮。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点击去分享，那么直接到微信朋友圈或者微信好友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点击去支付，那么直接是下张</a:t>
            </a:r>
            <a:r>
              <a:rPr lang="en-US" altLang="zh-CN" dirty="0"/>
              <a:t>ppt</a:t>
            </a:r>
            <a:r>
              <a:rPr lang="zh-CN" altLang="en-US" dirty="0"/>
              <a:t>、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6461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5E6876B9-81DD-4A07-8D20-C3DB64B2C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85" y="0"/>
            <a:ext cx="3166584" cy="685800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297D881D-1D9E-4A67-BD11-CC7AFEBF3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75" y="0"/>
            <a:ext cx="3166584" cy="68580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E7EDA45-0742-4C89-9493-9D5A9DD204DD}"/>
              </a:ext>
            </a:extLst>
          </p:cNvPr>
          <p:cNvCxnSpPr>
            <a:cxnSpLocks/>
          </p:cNvCxnSpPr>
          <p:nvPr/>
        </p:nvCxnSpPr>
        <p:spPr>
          <a:xfrm flipH="1" flipV="1">
            <a:off x="1494504" y="1769806"/>
            <a:ext cx="2595715" cy="46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DDAF393-BE6C-4B01-8D84-0D7A7C089F6F}"/>
              </a:ext>
            </a:extLst>
          </p:cNvPr>
          <p:cNvSpPr txBox="1"/>
          <p:nvPr/>
        </p:nvSpPr>
        <p:spPr>
          <a:xfrm>
            <a:off x="4090219" y="1908757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选择微信或者支付宝，跳转微信或者支付宝</a:t>
            </a:r>
            <a:endParaRPr lang="en-US" altLang="zh-CN" dirty="0"/>
          </a:p>
          <a:p>
            <a:r>
              <a:rPr lang="zh-CN" altLang="en-US" dirty="0"/>
              <a:t>支付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30173B7-71C3-41CB-8025-0BDDF86D37AB}"/>
              </a:ext>
            </a:extLst>
          </p:cNvPr>
          <p:cNvCxnSpPr>
            <a:cxnSpLocks/>
          </p:cNvCxnSpPr>
          <p:nvPr/>
        </p:nvCxnSpPr>
        <p:spPr>
          <a:xfrm flipH="1" flipV="1">
            <a:off x="1494505" y="2231922"/>
            <a:ext cx="2748790" cy="70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4AE9D3B-F860-4CA5-809D-B72A79419857}"/>
              </a:ext>
            </a:extLst>
          </p:cNvPr>
          <p:cNvSpPr txBox="1"/>
          <p:nvPr/>
        </p:nvSpPr>
        <p:spPr>
          <a:xfrm>
            <a:off x="4404852" y="2851355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显示这个信息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点击支付的时候，自动复制订单号</a:t>
            </a:r>
          </a:p>
        </p:txBody>
      </p:sp>
    </p:spTree>
    <p:extLst>
      <p:ext uri="{BB962C8B-B14F-4D97-AF65-F5344CB8AC3E}">
        <p14:creationId xmlns:p14="http://schemas.microsoft.com/office/powerpoint/2010/main" val="104132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297D881D-1D9E-4A67-BD11-CC7AFEBF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8" y="0"/>
            <a:ext cx="3166584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DCF2FF9-2E8B-4BCE-978D-2B87960BE992}"/>
              </a:ext>
            </a:extLst>
          </p:cNvPr>
          <p:cNvCxnSpPr>
            <a:cxnSpLocks/>
          </p:cNvCxnSpPr>
          <p:nvPr/>
        </p:nvCxnSpPr>
        <p:spPr>
          <a:xfrm flipH="1">
            <a:off x="3146325" y="1386348"/>
            <a:ext cx="1868127" cy="20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A69EB91-F444-4BF3-83EE-5E014D2DFA3F}"/>
              </a:ext>
            </a:extLst>
          </p:cNvPr>
          <p:cNvSpPr txBox="1"/>
          <p:nvPr/>
        </p:nvSpPr>
        <p:spPr>
          <a:xfrm>
            <a:off x="5014452" y="120168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未付款，等待配货，配货中，已发货，取消订单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249E4B-1040-4060-9FAB-ECB808D69AE1}"/>
              </a:ext>
            </a:extLst>
          </p:cNvPr>
          <p:cNvCxnSpPr>
            <a:cxnSpLocks/>
          </p:cNvCxnSpPr>
          <p:nvPr/>
        </p:nvCxnSpPr>
        <p:spPr>
          <a:xfrm flipH="1" flipV="1">
            <a:off x="2251587" y="2045110"/>
            <a:ext cx="2762865" cy="25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47B3E52-E425-4D83-BE68-275C070AD994}"/>
              </a:ext>
            </a:extLst>
          </p:cNvPr>
          <p:cNvSpPr txBox="1"/>
          <p:nvPr/>
        </p:nvSpPr>
        <p:spPr>
          <a:xfrm>
            <a:off x="5191432" y="21532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收件人信息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E6F104-3659-4914-9B67-8EBB37332F4A}"/>
              </a:ext>
            </a:extLst>
          </p:cNvPr>
          <p:cNvCxnSpPr>
            <a:cxnSpLocks/>
          </p:cNvCxnSpPr>
          <p:nvPr/>
        </p:nvCxnSpPr>
        <p:spPr>
          <a:xfrm flipH="1" flipV="1">
            <a:off x="2526891" y="2733368"/>
            <a:ext cx="2487561" cy="334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148B9E5-89BA-475C-A4AC-FDEE9E350AC2}"/>
              </a:ext>
            </a:extLst>
          </p:cNvPr>
          <p:cNvSpPr txBox="1"/>
          <p:nvPr/>
        </p:nvSpPr>
        <p:spPr>
          <a:xfrm>
            <a:off x="5191432" y="29988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商品图片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19BC806-EEBF-4387-A8B4-B90E866A53F1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3276652" y="3429000"/>
            <a:ext cx="1737800" cy="36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FA34B62-4208-4851-A581-1BEA0DA09F91}"/>
              </a:ext>
            </a:extLst>
          </p:cNvPr>
          <p:cNvSpPr txBox="1"/>
          <p:nvPr/>
        </p:nvSpPr>
        <p:spPr>
          <a:xfrm>
            <a:off x="5319252" y="36870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价格砍价分享</a:t>
            </a:r>
          </a:p>
        </p:txBody>
      </p:sp>
      <p:pic>
        <p:nvPicPr>
          <p:cNvPr id="28" name="图片 27" descr="图片包含 屏幕截图&#10;&#10;描述已自动生成">
            <a:extLst>
              <a:ext uri="{FF2B5EF4-FFF2-40B4-BE49-F238E27FC236}">
                <a16:creationId xmlns:a16="http://schemas.microsoft.com/office/drawing/2014/main" id="{399713B4-44FB-428B-A218-677CADB4E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60" y="1592829"/>
            <a:ext cx="3166584" cy="6858000"/>
          </a:xfrm>
          <a:prstGeom prst="rect">
            <a:avLst/>
          </a:prstGeom>
        </p:spPr>
      </p:pic>
      <p:pic>
        <p:nvPicPr>
          <p:cNvPr id="30" name="图片 29" descr="图片包含 屏幕截图&#10;&#10;描述已自动生成">
            <a:extLst>
              <a:ext uri="{FF2B5EF4-FFF2-40B4-BE49-F238E27FC236}">
                <a16:creationId xmlns:a16="http://schemas.microsoft.com/office/drawing/2014/main" id="{0543302F-A61D-4C58-9E67-DAE2FDF6A7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9" b="51613"/>
          <a:stretch/>
        </p:blipFill>
        <p:spPr>
          <a:xfrm>
            <a:off x="5251768" y="4194688"/>
            <a:ext cx="3166584" cy="257913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8C684F5D-2E5F-4CE1-958C-CD27C4FA7E16}"/>
              </a:ext>
            </a:extLst>
          </p:cNvPr>
          <p:cNvSpPr txBox="1"/>
          <p:nvPr/>
        </p:nvSpPr>
        <p:spPr>
          <a:xfrm>
            <a:off x="4788310" y="1573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能抄直接抄他的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D2963FB-9C74-400C-962E-6D5A834B8863}"/>
              </a:ext>
            </a:extLst>
          </p:cNvPr>
          <p:cNvCxnSpPr>
            <a:cxnSpLocks/>
          </p:cNvCxnSpPr>
          <p:nvPr/>
        </p:nvCxnSpPr>
        <p:spPr>
          <a:xfrm flipH="1">
            <a:off x="2526892" y="816077"/>
            <a:ext cx="2880850" cy="63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4AE1356-4E2F-493B-B5B4-4EE0C2AC6557}"/>
              </a:ext>
            </a:extLst>
          </p:cNvPr>
          <p:cNvSpPr txBox="1"/>
          <p:nvPr/>
        </p:nvSpPr>
        <p:spPr>
          <a:xfrm>
            <a:off x="5545394" y="70792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已传身份证，未传身份证</a:t>
            </a:r>
          </a:p>
        </p:txBody>
      </p:sp>
    </p:spTree>
    <p:extLst>
      <p:ext uri="{BB962C8B-B14F-4D97-AF65-F5344CB8AC3E}">
        <p14:creationId xmlns:p14="http://schemas.microsoft.com/office/powerpoint/2010/main" val="414292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8B7C6F-20B7-4B09-9D9B-87F2611843C5}"/>
              </a:ext>
            </a:extLst>
          </p:cNvPr>
          <p:cNvSpPr txBox="1"/>
          <p:nvPr/>
        </p:nvSpPr>
        <p:spPr>
          <a:xfrm>
            <a:off x="481781" y="365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3FCCF4-CB0D-4C84-94F2-352143A1D4ED}"/>
              </a:ext>
            </a:extLst>
          </p:cNvPr>
          <p:cNvSpPr txBox="1"/>
          <p:nvPr/>
        </p:nvSpPr>
        <p:spPr>
          <a:xfrm>
            <a:off x="212966" y="506984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首页采用左右滑动式的显示效果，参考卷妈妈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5" name="图片 4" descr="图片包含 屏幕截图, 文字&#10;&#10;描述已自动生成">
            <a:extLst>
              <a:ext uri="{FF2B5EF4-FFF2-40B4-BE49-F238E27FC236}">
                <a16:creationId xmlns:a16="http://schemas.microsoft.com/office/drawing/2014/main" id="{86E11675-2B11-4350-A99F-708D23F7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53" y="36560"/>
            <a:ext cx="3166584" cy="685800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86F33011-1E66-4B8F-914A-DDA8A8F38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416" y="36560"/>
            <a:ext cx="3166584" cy="6858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C2C9F3-7090-476C-9616-9787ADAD62E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022396" y="959271"/>
            <a:ext cx="3778188" cy="31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282C10F-447F-4B9D-986D-17928E3DF1BB}"/>
              </a:ext>
            </a:extLst>
          </p:cNvPr>
          <p:cNvSpPr txBox="1"/>
          <p:nvPr/>
        </p:nvSpPr>
        <p:spPr>
          <a:xfrm>
            <a:off x="914400" y="1091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搜索要有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D0A10DA-0A9A-481D-9EDA-AB45C89FA19C}"/>
              </a:ext>
            </a:extLst>
          </p:cNvPr>
          <p:cNvCxnSpPr>
            <a:cxnSpLocks/>
          </p:cNvCxnSpPr>
          <p:nvPr/>
        </p:nvCxnSpPr>
        <p:spPr>
          <a:xfrm flipV="1">
            <a:off x="1288025" y="688258"/>
            <a:ext cx="4729317" cy="152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4A278BF-C684-41FC-9061-6EB06AF40840}"/>
              </a:ext>
            </a:extLst>
          </p:cNvPr>
          <p:cNvSpPr txBox="1"/>
          <p:nvPr/>
        </p:nvSpPr>
        <p:spPr>
          <a:xfrm>
            <a:off x="471949" y="232086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分享领优惠券的功能要有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6ECB4C9-8FC8-4E3E-AE27-B47AA5481C25}"/>
              </a:ext>
            </a:extLst>
          </p:cNvPr>
          <p:cNvCxnSpPr/>
          <p:nvPr/>
        </p:nvCxnSpPr>
        <p:spPr>
          <a:xfrm flipV="1">
            <a:off x="3077497" y="766916"/>
            <a:ext cx="5702709" cy="324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82A69BD-7A87-4D05-8C8E-F6AE611457B8}"/>
              </a:ext>
            </a:extLst>
          </p:cNvPr>
          <p:cNvSpPr txBox="1"/>
          <p:nvPr/>
        </p:nvSpPr>
        <p:spPr>
          <a:xfrm>
            <a:off x="2310581" y="38345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购物车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B8D94DD-C35E-4DCB-94BA-17DD084208CA}"/>
              </a:ext>
            </a:extLst>
          </p:cNvPr>
          <p:cNvCxnSpPr>
            <a:cxnSpLocks/>
          </p:cNvCxnSpPr>
          <p:nvPr/>
        </p:nvCxnSpPr>
        <p:spPr>
          <a:xfrm flipV="1">
            <a:off x="4247535" y="766917"/>
            <a:ext cx="2989007" cy="433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BFDD751-84C3-4162-8B9C-11372E9BE02D}"/>
              </a:ext>
            </a:extLst>
          </p:cNvPr>
          <p:cNvSpPr txBox="1"/>
          <p:nvPr/>
        </p:nvSpPr>
        <p:spPr>
          <a:xfrm>
            <a:off x="3187744" y="502795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玛利亚澳洲跨境电商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4BF326-72C6-4796-A67A-073A461B4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644" y="4542601"/>
            <a:ext cx="2154936" cy="2157984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8261E8E-18E4-4976-8F55-C16FFA199C39}"/>
              </a:ext>
            </a:extLst>
          </p:cNvPr>
          <p:cNvCxnSpPr>
            <a:cxnSpLocks/>
          </p:cNvCxnSpPr>
          <p:nvPr/>
        </p:nvCxnSpPr>
        <p:spPr>
          <a:xfrm flipH="1" flipV="1">
            <a:off x="1396182" y="5397287"/>
            <a:ext cx="827782" cy="29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5EE9AD6-7441-444D-A6D6-B6A5B17C6850}"/>
              </a:ext>
            </a:extLst>
          </p:cNvPr>
          <p:cNvSpPr txBox="1"/>
          <p:nvPr/>
        </p:nvSpPr>
        <p:spPr>
          <a:xfrm>
            <a:off x="2310581" y="569287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5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44A0F3-6F80-4BF4-9616-9DD86383B401}"/>
              </a:ext>
            </a:extLst>
          </p:cNvPr>
          <p:cNvSpPr txBox="1"/>
          <p:nvPr/>
        </p:nvSpPr>
        <p:spPr>
          <a:xfrm>
            <a:off x="796413" y="481781"/>
            <a:ext cx="9417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订单分类</a:t>
            </a:r>
            <a:r>
              <a:rPr lang="en-US" altLang="zh-CN" dirty="0"/>
              <a:t>: </a:t>
            </a:r>
            <a:r>
              <a:rPr lang="zh-CN" altLang="en-US" dirty="0">
                <a:solidFill>
                  <a:srgbClr val="FF0000"/>
                </a:solidFill>
              </a:rPr>
              <a:t>全部订单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待付款    待配货   配货中， 已发货，取消订单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除此之外还有个，已</a:t>
            </a:r>
            <a:r>
              <a:rPr lang="zh-CN" altLang="en-US" dirty="0">
                <a:solidFill>
                  <a:srgbClr val="FF0000"/>
                </a:solidFill>
              </a:rPr>
              <a:t>砍价订单</a:t>
            </a:r>
            <a:r>
              <a:rPr lang="zh-CN" altLang="en-US" dirty="0"/>
              <a:t>，这个订单记录了所有有砍价的订单，包括砍价详情。。。。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A8DA5B78-B5A5-4251-A51D-D344201EB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" b="45233"/>
          <a:stretch/>
        </p:blipFill>
        <p:spPr>
          <a:xfrm>
            <a:off x="431750" y="2104103"/>
            <a:ext cx="3166584" cy="343145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E9E26A8-97FC-47CC-9B34-8BDD1DD389D9}"/>
              </a:ext>
            </a:extLst>
          </p:cNvPr>
          <p:cNvCxnSpPr>
            <a:cxnSpLocks/>
          </p:cNvCxnSpPr>
          <p:nvPr/>
        </p:nvCxnSpPr>
        <p:spPr>
          <a:xfrm flipH="1">
            <a:off x="3519949" y="3077497"/>
            <a:ext cx="1032386" cy="203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B771E71-C778-429A-A5C7-D573E119F55C}"/>
              </a:ext>
            </a:extLst>
          </p:cNvPr>
          <p:cNvSpPr txBox="1"/>
          <p:nvPr/>
        </p:nvSpPr>
        <p:spPr>
          <a:xfrm>
            <a:off x="4650658" y="2930013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需要加一个砍价详情，，点进去能看到分享出去的的砍价页面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砍价页面在最后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C7D451-31F7-4C12-96A3-24A9D37E3E97}"/>
              </a:ext>
            </a:extLst>
          </p:cNvPr>
          <p:cNvCxnSpPr/>
          <p:nvPr/>
        </p:nvCxnSpPr>
        <p:spPr>
          <a:xfrm flipH="1">
            <a:off x="3411794" y="2467897"/>
            <a:ext cx="1238864" cy="831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4D41467-2209-4184-A2D8-51D292F46B5F}"/>
              </a:ext>
            </a:extLst>
          </p:cNvPr>
          <p:cNvSpPr txBox="1"/>
          <p:nvPr/>
        </p:nvSpPr>
        <p:spPr>
          <a:xfrm>
            <a:off x="4734088" y="232889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正在砍价的，都是未付款</a:t>
            </a:r>
          </a:p>
        </p:txBody>
      </p:sp>
    </p:spTree>
    <p:extLst>
      <p:ext uri="{BB962C8B-B14F-4D97-AF65-F5344CB8AC3E}">
        <p14:creationId xmlns:p14="http://schemas.microsoft.com/office/powerpoint/2010/main" val="2398368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D934A244-AC70-483C-BB19-67EF37B84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8" y="-80010"/>
            <a:ext cx="316658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EB6727-8E2F-467B-831E-51E8023A02DC}"/>
              </a:ext>
            </a:extLst>
          </p:cNvPr>
          <p:cNvSpPr txBox="1"/>
          <p:nvPr/>
        </p:nvSpPr>
        <p:spPr>
          <a:xfrm>
            <a:off x="4709652" y="157316"/>
            <a:ext cx="36759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订单分类</a:t>
            </a:r>
            <a:r>
              <a:rPr lang="en-US" altLang="zh-CN" dirty="0"/>
              <a:t>: </a:t>
            </a:r>
            <a:r>
              <a:rPr lang="zh-CN" altLang="en-US" dirty="0">
                <a:solidFill>
                  <a:srgbClr val="FF0000"/>
                </a:solidFill>
              </a:rPr>
              <a:t>全部订单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待付款    待配货   配货中， 已发货，取消订单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除此之外还有个，已</a:t>
            </a:r>
            <a:r>
              <a:rPr lang="zh-CN" altLang="en-US" dirty="0">
                <a:solidFill>
                  <a:srgbClr val="FF0000"/>
                </a:solidFill>
              </a:rPr>
              <a:t>砍价订单</a:t>
            </a:r>
            <a:r>
              <a:rPr lang="zh-CN" altLang="en-US" dirty="0"/>
              <a:t>，这个订单记录了所有有砍价的订单，包括砍价详情。。。。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3B5857D-866F-4349-9947-4E8F65EF4A63}"/>
              </a:ext>
            </a:extLst>
          </p:cNvPr>
          <p:cNvCxnSpPr>
            <a:cxnSpLocks/>
          </p:cNvCxnSpPr>
          <p:nvPr/>
        </p:nvCxnSpPr>
        <p:spPr>
          <a:xfrm flipH="1" flipV="1">
            <a:off x="776748" y="1071717"/>
            <a:ext cx="4109884" cy="213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172A85-D3B9-4B72-A457-E698C02679BF}"/>
              </a:ext>
            </a:extLst>
          </p:cNvPr>
          <p:cNvSpPr txBox="1"/>
          <p:nvPr/>
        </p:nvSpPr>
        <p:spPr>
          <a:xfrm>
            <a:off x="4886632" y="3048000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我的积分是肯定要有的，显示本月的积分额度。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先说下积分方式，和积分达到某一标准后的返利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970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D934A244-AC70-483C-BB19-67EF37B84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8" y="-80010"/>
            <a:ext cx="3166584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AD0D60-87B2-4949-B0C0-0A75B9CAD17E}"/>
              </a:ext>
            </a:extLst>
          </p:cNvPr>
          <p:cNvSpPr txBox="1"/>
          <p:nvPr/>
        </p:nvSpPr>
        <p:spPr>
          <a:xfrm>
            <a:off x="4066058" y="540774"/>
            <a:ext cx="8339142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先说下积分规则。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商城每支付</a:t>
            </a:r>
            <a:r>
              <a:rPr lang="en-US" altLang="zh-CN" dirty="0"/>
              <a:t>1</a:t>
            </a:r>
            <a:r>
              <a:rPr lang="zh-CN" altLang="en-US" dirty="0"/>
              <a:t>澳币代表</a:t>
            </a:r>
            <a:r>
              <a:rPr lang="en-US" altLang="zh-CN" dirty="0"/>
              <a:t>1</a:t>
            </a:r>
            <a:r>
              <a:rPr lang="zh-CN" altLang="en-US" dirty="0"/>
              <a:t>积分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分享商城到朋友圈，一个人注册奖励</a:t>
            </a:r>
            <a:r>
              <a:rPr lang="en-US" altLang="zh-CN" dirty="0"/>
              <a:t>50</a:t>
            </a:r>
            <a:r>
              <a:rPr lang="zh-CN" altLang="en-US" dirty="0"/>
              <a:t>积分。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分享我的商城积分求助，有人点赞，增加</a:t>
            </a:r>
            <a:r>
              <a:rPr lang="en-US" altLang="zh-CN" dirty="0"/>
              <a:t>5</a:t>
            </a:r>
            <a:r>
              <a:rPr lang="zh-CN" altLang="en-US" dirty="0"/>
              <a:t>积分</a:t>
            </a:r>
            <a:r>
              <a:rPr lang="en-US" altLang="zh-CN" dirty="0"/>
              <a:t>/</a:t>
            </a:r>
            <a:r>
              <a:rPr lang="zh-CN" altLang="en-US" dirty="0"/>
              <a:t>人（当自己的积分快要到达</a:t>
            </a:r>
            <a:endParaRPr lang="en-US" altLang="zh-CN" dirty="0"/>
          </a:p>
          <a:p>
            <a:r>
              <a:rPr lang="zh-CN" altLang="en-US" dirty="0"/>
              <a:t>下一个兑换额度的时候，可以分享出去别人给点赞）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砍价订单的金额消费，不计入积分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积分梯度         返利比例             平均每</a:t>
            </a:r>
            <a:r>
              <a:rPr lang="en-US" altLang="zh-CN" dirty="0"/>
              <a:t>1000</a:t>
            </a:r>
            <a:r>
              <a:rPr lang="zh-CN" altLang="en-US" dirty="0"/>
              <a:t>澳币消费返利</a:t>
            </a:r>
            <a:endParaRPr lang="en-US" altLang="zh-CN" dirty="0"/>
          </a:p>
          <a:p>
            <a:r>
              <a:rPr lang="en-US" altLang="zh-CN" dirty="0"/>
              <a:t>5000                    25%                                250</a:t>
            </a:r>
          </a:p>
          <a:p>
            <a:r>
              <a:rPr lang="en-US" altLang="zh-CN" dirty="0"/>
              <a:t>4000                    20%                                 200</a:t>
            </a:r>
          </a:p>
          <a:p>
            <a:pPr marL="342900" indent="-342900">
              <a:buAutoNum type="arabicPlain" startAt="3000"/>
            </a:pPr>
            <a:r>
              <a:rPr lang="en-US" altLang="zh-CN" dirty="0"/>
              <a:t>                    15%                                 150</a:t>
            </a:r>
          </a:p>
          <a:p>
            <a:r>
              <a:rPr lang="en-US" altLang="zh-CN" dirty="0"/>
              <a:t>2000                     10%                                 100</a:t>
            </a:r>
          </a:p>
          <a:p>
            <a:pPr marL="342900" indent="-342900">
              <a:buAutoNum type="arabicPlain" startAt="1000"/>
            </a:pPr>
            <a:r>
              <a:rPr lang="en-US" altLang="zh-CN" dirty="0"/>
              <a:t>                          5%                                  50</a:t>
            </a:r>
          </a:p>
          <a:p>
            <a:r>
              <a:rPr lang="zh-CN" altLang="en-US" dirty="0"/>
              <a:t>上面的积分梯度和返利比例，后台需要能随意设置</a:t>
            </a:r>
            <a:endParaRPr lang="en-US" altLang="zh-CN" dirty="0"/>
          </a:p>
          <a:p>
            <a:r>
              <a:rPr lang="zh-CN" altLang="en-US" dirty="0"/>
              <a:t>积分每月，截止自动兑换</a:t>
            </a:r>
            <a:endParaRPr lang="en-US" altLang="zh-CN" dirty="0"/>
          </a:p>
          <a:p>
            <a:r>
              <a:rPr lang="zh-CN" altLang="en-US" dirty="0"/>
              <a:t>兑换的时候，比如这个人这个月积分</a:t>
            </a:r>
            <a:r>
              <a:rPr lang="en-US" altLang="zh-CN" dirty="0"/>
              <a:t>4300</a:t>
            </a:r>
            <a:r>
              <a:rPr lang="zh-CN" altLang="en-US" dirty="0"/>
              <a:t>，，实际消费了</a:t>
            </a:r>
            <a:r>
              <a:rPr lang="en-US" altLang="zh-CN" dirty="0"/>
              <a:t>3000</a:t>
            </a:r>
            <a:r>
              <a:rPr lang="zh-CN" altLang="en-US" dirty="0"/>
              <a:t>，，那么</a:t>
            </a:r>
            <a:r>
              <a:rPr lang="en-US" altLang="zh-CN" dirty="0"/>
              <a:t>3000x20%</a:t>
            </a:r>
          </a:p>
          <a:p>
            <a:r>
              <a:rPr lang="en-US" altLang="zh-CN" dirty="0"/>
              <a:t>=600</a:t>
            </a:r>
            <a:r>
              <a:rPr lang="zh-CN" altLang="en-US" dirty="0"/>
              <a:t>，这</a:t>
            </a:r>
            <a:r>
              <a:rPr lang="en-US" altLang="zh-CN" dirty="0"/>
              <a:t>600</a:t>
            </a:r>
            <a:r>
              <a:rPr lang="zh-CN" altLang="en-US" dirty="0"/>
              <a:t>块钱是它的返利余额。。返利比例根据积分来，计算时根据</a:t>
            </a:r>
            <a:endParaRPr lang="en-US" altLang="zh-CN" dirty="0"/>
          </a:p>
          <a:p>
            <a:r>
              <a:rPr lang="zh-CN" altLang="en-US" dirty="0"/>
              <a:t>实际消费金额计算返利</a:t>
            </a:r>
            <a:endParaRPr lang="en-US" altLang="zh-CN" dirty="0"/>
          </a:p>
          <a:p>
            <a:r>
              <a:rPr lang="zh-CN" altLang="en-US" dirty="0"/>
              <a:t>下一页说明显示效果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921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D934A244-AC70-483C-BB19-67EF37B84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8" y="-8001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10707C6-7448-4654-9F19-933EFF1AAA6F}"/>
              </a:ext>
            </a:extLst>
          </p:cNvPr>
          <p:cNvCxnSpPr>
            <a:cxnSpLocks/>
          </p:cNvCxnSpPr>
          <p:nvPr/>
        </p:nvCxnSpPr>
        <p:spPr>
          <a:xfrm flipH="1">
            <a:off x="1917291" y="884903"/>
            <a:ext cx="2172928" cy="71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5D7D0A0-1DBE-4F2F-BCA7-0451A24BF96A}"/>
              </a:ext>
            </a:extLst>
          </p:cNvPr>
          <p:cNvSpPr txBox="1"/>
          <p:nvPr/>
        </p:nvSpPr>
        <p:spPr>
          <a:xfrm>
            <a:off x="3510117" y="560439"/>
            <a:ext cx="52659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积分进度条</a:t>
            </a:r>
            <a:endParaRPr lang="en-US" altLang="zh-CN" dirty="0"/>
          </a:p>
          <a:p>
            <a:r>
              <a:rPr lang="zh-CN" altLang="en-US" dirty="0"/>
              <a:t>上面显示积分刻度</a:t>
            </a:r>
            <a:endParaRPr lang="en-US" altLang="zh-CN" dirty="0"/>
          </a:p>
          <a:p>
            <a:r>
              <a:rPr lang="zh-CN" altLang="en-US" dirty="0"/>
              <a:t>和当前积分数值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并说明还差多少积分，可以拿到多少的返利比例</a:t>
            </a:r>
            <a:endParaRPr lang="en-US" altLang="zh-CN" dirty="0"/>
          </a:p>
          <a:p>
            <a:r>
              <a:rPr lang="zh-CN" altLang="en-US" dirty="0"/>
              <a:t>还要显示目前状态， 每</a:t>
            </a:r>
            <a:r>
              <a:rPr lang="en-US" altLang="zh-CN" dirty="0"/>
              <a:t>$100</a:t>
            </a:r>
            <a:r>
              <a:rPr lang="zh-CN" altLang="en-US" dirty="0"/>
              <a:t>金额消费，可获得返利多少。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还要有个页面显示积分获取方式</a:t>
            </a:r>
          </a:p>
        </p:txBody>
      </p: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7FEEA0DB-C7FA-4D5F-AE7B-5515D2CF4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44" y="-80010"/>
            <a:ext cx="3166584" cy="6858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CEBDB9-3478-4EA4-8D6C-E225EA5D700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075086" y="1366684"/>
            <a:ext cx="4383546" cy="238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E023867-CCB5-4B6E-82B7-E1CA2F092315}"/>
              </a:ext>
            </a:extLst>
          </p:cNvPr>
          <p:cNvSpPr txBox="1"/>
          <p:nvPr/>
        </p:nvSpPr>
        <p:spPr>
          <a:xfrm>
            <a:off x="3736258" y="35691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积分进度条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EB4EC6D-88DB-40A4-AF7A-7AD39E1424E5}"/>
              </a:ext>
            </a:extLst>
          </p:cNvPr>
          <p:cNvCxnSpPr>
            <a:cxnSpLocks/>
          </p:cNvCxnSpPr>
          <p:nvPr/>
        </p:nvCxnSpPr>
        <p:spPr>
          <a:xfrm flipV="1">
            <a:off x="5614219" y="2654711"/>
            <a:ext cx="3657600" cy="162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ABA2456-3F5E-4BC0-89EA-DAAE539218E1}"/>
              </a:ext>
            </a:extLst>
          </p:cNvPr>
          <p:cNvSpPr txBox="1"/>
          <p:nvPr/>
        </p:nvSpPr>
        <p:spPr>
          <a:xfrm>
            <a:off x="4198374" y="4159045"/>
            <a:ext cx="410881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日常消费，每</a:t>
            </a:r>
            <a:r>
              <a:rPr lang="en-US" altLang="zh-CN" dirty="0"/>
              <a:t>1</a:t>
            </a:r>
            <a:r>
              <a:rPr lang="zh-CN" altLang="en-US" dirty="0"/>
              <a:t>澳元</a:t>
            </a:r>
            <a:r>
              <a:rPr lang="en-US" altLang="zh-CN" dirty="0"/>
              <a:t>=1</a:t>
            </a:r>
            <a:r>
              <a:rPr lang="zh-CN" altLang="en-US" dirty="0"/>
              <a:t>积分</a:t>
            </a:r>
            <a:endParaRPr lang="en-US" altLang="zh-CN" dirty="0"/>
          </a:p>
          <a:p>
            <a:r>
              <a:rPr lang="zh-CN" altLang="en-US" dirty="0"/>
              <a:t>转发素材圈积分，每天上限</a:t>
            </a:r>
            <a:r>
              <a:rPr lang="en-US" altLang="zh-CN" dirty="0"/>
              <a:t>20</a:t>
            </a:r>
            <a:r>
              <a:rPr lang="zh-CN" altLang="en-US" dirty="0"/>
              <a:t>积分</a:t>
            </a:r>
            <a:endParaRPr lang="en-US" altLang="zh-CN" dirty="0"/>
          </a:p>
          <a:p>
            <a:r>
              <a:rPr lang="zh-CN" altLang="en-US" dirty="0"/>
              <a:t>分享商城，每一新注册用户</a:t>
            </a:r>
            <a:r>
              <a:rPr lang="en-US" altLang="zh-CN" dirty="0"/>
              <a:t>=50</a:t>
            </a:r>
            <a:r>
              <a:rPr lang="zh-CN" altLang="en-US" dirty="0"/>
              <a:t>积分</a:t>
            </a:r>
            <a:endParaRPr lang="en-US" altLang="zh-CN" dirty="0"/>
          </a:p>
          <a:p>
            <a:r>
              <a:rPr lang="zh-CN" altLang="en-US" dirty="0"/>
              <a:t>分享积分求助，每一点赞</a:t>
            </a:r>
            <a:r>
              <a:rPr lang="en-US" altLang="zh-CN" dirty="0"/>
              <a:t>=5</a:t>
            </a:r>
            <a:r>
              <a:rPr lang="zh-CN" altLang="en-US" dirty="0"/>
              <a:t>积分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提示：</a:t>
            </a:r>
            <a:endParaRPr lang="en-US" altLang="zh-CN" dirty="0"/>
          </a:p>
          <a:p>
            <a:r>
              <a:rPr lang="zh-CN" altLang="en-US" dirty="0"/>
              <a:t>积分每月清零，返利金额会自动兑换到</a:t>
            </a:r>
            <a:endParaRPr lang="en-US" altLang="zh-CN" dirty="0"/>
          </a:p>
          <a:p>
            <a:r>
              <a:rPr lang="zh-CN" altLang="en-US" dirty="0"/>
              <a:t>返利账户</a:t>
            </a:r>
            <a:endParaRPr lang="en-US" altLang="zh-CN" dirty="0"/>
          </a:p>
          <a:p>
            <a:r>
              <a:rPr lang="zh-CN" altLang="en-US" dirty="0"/>
              <a:t>被砍过价的订单消费不计入积分累计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6916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411CE58B-345E-4D30-B795-995F36950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0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FDDC94F-0A7A-46B0-9C66-1163BD99938C}"/>
              </a:ext>
            </a:extLst>
          </p:cNvPr>
          <p:cNvCxnSpPr>
            <a:cxnSpLocks/>
          </p:cNvCxnSpPr>
          <p:nvPr/>
        </p:nvCxnSpPr>
        <p:spPr>
          <a:xfrm flipH="1" flipV="1">
            <a:off x="914400" y="1211580"/>
            <a:ext cx="3264310" cy="7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E0C652A-A06C-4FD0-8E47-8DB9D02F52AD}"/>
              </a:ext>
            </a:extLst>
          </p:cNvPr>
          <p:cNvSpPr txBox="1"/>
          <p:nvPr/>
        </p:nvSpPr>
        <p:spPr>
          <a:xfrm>
            <a:off x="4080984" y="10269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当前积分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B525EB1-9548-43F5-822A-B0FAC0E9E52B}"/>
              </a:ext>
            </a:extLst>
          </p:cNvPr>
          <p:cNvCxnSpPr>
            <a:cxnSpLocks/>
          </p:cNvCxnSpPr>
          <p:nvPr/>
        </p:nvCxnSpPr>
        <p:spPr>
          <a:xfrm flipH="1" flipV="1">
            <a:off x="1543665" y="2064775"/>
            <a:ext cx="2635045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97E1E0E-9A60-4A9B-BDCA-6914D2C66AFA}"/>
              </a:ext>
            </a:extLst>
          </p:cNvPr>
          <p:cNvSpPr txBox="1"/>
          <p:nvPr/>
        </p:nvSpPr>
        <p:spPr>
          <a:xfrm>
            <a:off x="4277032" y="2064775"/>
            <a:ext cx="42915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    描述    分值      描述那块有几种：</a:t>
            </a:r>
            <a:endParaRPr lang="en-US" altLang="zh-CN" dirty="0"/>
          </a:p>
          <a:p>
            <a:r>
              <a:rPr lang="zh-CN" altLang="en-US" dirty="0"/>
              <a:t>订单消费（支付以后）</a:t>
            </a:r>
            <a:endParaRPr lang="en-US" altLang="zh-CN" dirty="0"/>
          </a:p>
          <a:p>
            <a:r>
              <a:rPr lang="zh-CN" altLang="en-US" dirty="0"/>
              <a:t>新会员注册</a:t>
            </a:r>
            <a:endParaRPr lang="en-US" altLang="zh-CN" dirty="0"/>
          </a:p>
          <a:p>
            <a:r>
              <a:rPr lang="zh-CN" altLang="en-US" dirty="0"/>
              <a:t>积分求助点赞</a:t>
            </a:r>
            <a:endParaRPr lang="en-US" altLang="zh-CN" dirty="0"/>
          </a:p>
          <a:p>
            <a:r>
              <a:rPr lang="zh-CN" altLang="en-US" dirty="0"/>
              <a:t>素材圈转发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162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屏幕截图&#10;&#10;描述已自动生成">
            <a:extLst>
              <a:ext uri="{FF2B5EF4-FFF2-40B4-BE49-F238E27FC236}">
                <a16:creationId xmlns:a16="http://schemas.microsoft.com/office/drawing/2014/main" id="{9F6B5C96-CFE2-495B-BF80-D10D920D7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8" y="-80010"/>
            <a:ext cx="3166584" cy="6858000"/>
          </a:xfrm>
          <a:prstGeom prst="rect">
            <a:avLst/>
          </a:prstGeom>
        </p:spPr>
      </p:pic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BD4819C4-3520-4180-87F5-7EF48B99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48" y="0"/>
            <a:ext cx="3166584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2076B9F-1811-4001-8A19-9AF16B63A6FB}"/>
              </a:ext>
            </a:extLst>
          </p:cNvPr>
          <p:cNvCxnSpPr>
            <a:cxnSpLocks/>
          </p:cNvCxnSpPr>
          <p:nvPr/>
        </p:nvCxnSpPr>
        <p:spPr>
          <a:xfrm flipH="1">
            <a:off x="3234690" y="1028700"/>
            <a:ext cx="1022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F178437-123E-4B9A-BD93-69D993830901}"/>
              </a:ext>
            </a:extLst>
          </p:cNvPr>
          <p:cNvSpPr txBox="1"/>
          <p:nvPr/>
        </p:nvSpPr>
        <p:spPr>
          <a:xfrm>
            <a:off x="4532671" y="9242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返利账户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965A9CA-50AB-4E24-A5D5-1990371DB9DD}"/>
              </a:ext>
            </a:extLst>
          </p:cNvPr>
          <p:cNvCxnSpPr/>
          <p:nvPr/>
        </p:nvCxnSpPr>
        <p:spPr>
          <a:xfrm flipV="1">
            <a:off x="6322142" y="924232"/>
            <a:ext cx="1986116" cy="191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083EA12-0452-4B43-9538-23B410076863}"/>
              </a:ext>
            </a:extLst>
          </p:cNvPr>
          <p:cNvSpPr txBox="1"/>
          <p:nvPr/>
        </p:nvSpPr>
        <p:spPr>
          <a:xfrm>
            <a:off x="5315861" y="2747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返利账户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D424555-31BB-4347-9D81-D25E5F8F1A34}"/>
              </a:ext>
            </a:extLst>
          </p:cNvPr>
          <p:cNvCxnSpPr/>
          <p:nvPr/>
        </p:nvCxnSpPr>
        <p:spPr>
          <a:xfrm flipV="1">
            <a:off x="5817870" y="2114550"/>
            <a:ext cx="3463290" cy="195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93894F7-6EB9-474D-A68D-B901C67AA406}"/>
              </a:ext>
            </a:extLst>
          </p:cNvPr>
          <p:cNvSpPr txBox="1"/>
          <p:nvPr/>
        </p:nvSpPr>
        <p:spPr>
          <a:xfrm>
            <a:off x="4964921" y="420204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消费和返利增加的钱</a:t>
            </a:r>
          </a:p>
        </p:txBody>
      </p:sp>
    </p:spTree>
    <p:extLst>
      <p:ext uri="{BB962C8B-B14F-4D97-AF65-F5344CB8AC3E}">
        <p14:creationId xmlns:p14="http://schemas.microsoft.com/office/powerpoint/2010/main" val="75384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屏幕截图&#10;&#10;描述已自动生成">
            <a:extLst>
              <a:ext uri="{FF2B5EF4-FFF2-40B4-BE49-F238E27FC236}">
                <a16:creationId xmlns:a16="http://schemas.microsoft.com/office/drawing/2014/main" id="{D1B18EE4-29F1-4758-9719-DC523A1CA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8" y="-80010"/>
            <a:ext cx="3166584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FA0E195-221A-4AC2-9B9E-BF29AD005E9D}"/>
              </a:ext>
            </a:extLst>
          </p:cNvPr>
          <p:cNvCxnSpPr>
            <a:cxnSpLocks/>
          </p:cNvCxnSpPr>
          <p:nvPr/>
        </p:nvCxnSpPr>
        <p:spPr>
          <a:xfrm flipH="1">
            <a:off x="1188720" y="2959510"/>
            <a:ext cx="2783512" cy="61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CDCD939-B5E9-4A4D-9C05-DE63EBAD5456}"/>
              </a:ext>
            </a:extLst>
          </p:cNvPr>
          <p:cNvSpPr txBox="1"/>
          <p:nvPr/>
        </p:nvSpPr>
        <p:spPr>
          <a:xfrm>
            <a:off x="4168877" y="27628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我的优惠券，跟首页组上角的一样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62D8C53-4F5E-471C-9158-58E311D20321}"/>
              </a:ext>
            </a:extLst>
          </p:cNvPr>
          <p:cNvCxnSpPr>
            <a:cxnSpLocks/>
          </p:cNvCxnSpPr>
          <p:nvPr/>
        </p:nvCxnSpPr>
        <p:spPr>
          <a:xfrm flipH="1">
            <a:off x="1268361" y="3725804"/>
            <a:ext cx="2998839" cy="44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B508859-34A5-445D-9574-5D5CC79C1FE9}"/>
              </a:ext>
            </a:extLst>
          </p:cNvPr>
          <p:cNvSpPr txBox="1"/>
          <p:nvPr/>
        </p:nvSpPr>
        <p:spPr>
          <a:xfrm>
            <a:off x="4434348" y="34290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会员的个人资料</a:t>
            </a:r>
          </a:p>
        </p:txBody>
      </p:sp>
      <p:pic>
        <p:nvPicPr>
          <p:cNvPr id="12" name="图片 11" descr="图片包含 屏幕截图&#10;&#10;描述已自动生成">
            <a:extLst>
              <a:ext uri="{FF2B5EF4-FFF2-40B4-BE49-F238E27FC236}">
                <a16:creationId xmlns:a16="http://schemas.microsoft.com/office/drawing/2014/main" id="{F9981B51-503A-4B7B-990F-A3552C5C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416" y="-80010"/>
            <a:ext cx="3166584" cy="68580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6C8546A-1244-4A67-91CA-7672D280BB87}"/>
              </a:ext>
            </a:extLst>
          </p:cNvPr>
          <p:cNvCxnSpPr/>
          <p:nvPr/>
        </p:nvCxnSpPr>
        <p:spPr>
          <a:xfrm flipH="1" flipV="1">
            <a:off x="1710813" y="4680155"/>
            <a:ext cx="3185652" cy="776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281DBD1-903B-463D-9224-CAC864A1AECF}"/>
              </a:ext>
            </a:extLst>
          </p:cNvPr>
          <p:cNvCxnSpPr>
            <a:cxnSpLocks/>
          </p:cNvCxnSpPr>
          <p:nvPr/>
        </p:nvCxnSpPr>
        <p:spPr>
          <a:xfrm flipH="1" flipV="1">
            <a:off x="1494504" y="5014452"/>
            <a:ext cx="3293806" cy="44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3A7E29B-0380-4445-B91C-86513324650F}"/>
              </a:ext>
            </a:extLst>
          </p:cNvPr>
          <p:cNvSpPr txBox="1"/>
          <p:nvPr/>
        </p:nvSpPr>
        <p:spPr>
          <a:xfrm>
            <a:off x="4896465" y="506852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收件人，寄件人，这些都是必须的</a:t>
            </a:r>
          </a:p>
        </p:txBody>
      </p:sp>
    </p:spTree>
    <p:extLst>
      <p:ext uri="{BB962C8B-B14F-4D97-AF65-F5344CB8AC3E}">
        <p14:creationId xmlns:p14="http://schemas.microsoft.com/office/powerpoint/2010/main" val="345634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屏幕截图&#10;&#10;描述已自动生成">
            <a:extLst>
              <a:ext uri="{FF2B5EF4-FFF2-40B4-BE49-F238E27FC236}">
                <a16:creationId xmlns:a16="http://schemas.microsoft.com/office/drawing/2014/main" id="{6FE6AC9C-62F2-4315-8564-A05A5F765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8" y="-80010"/>
            <a:ext cx="3166584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940EF27-8E31-4090-AB06-25FE7A233636}"/>
              </a:ext>
            </a:extLst>
          </p:cNvPr>
          <p:cNvCxnSpPr>
            <a:cxnSpLocks/>
          </p:cNvCxnSpPr>
          <p:nvPr/>
        </p:nvCxnSpPr>
        <p:spPr>
          <a:xfrm flipH="1">
            <a:off x="3706761" y="2349910"/>
            <a:ext cx="580105" cy="5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BB1A339-A379-4879-BC5C-F048677AF4F3}"/>
              </a:ext>
            </a:extLst>
          </p:cNvPr>
          <p:cNvSpPr txBox="1"/>
          <p:nvPr/>
        </p:nvSpPr>
        <p:spPr>
          <a:xfrm>
            <a:off x="4493342" y="20942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我的收藏，显示收藏商品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6095771-7BB4-4254-943B-6B4F752C28E6}"/>
              </a:ext>
            </a:extLst>
          </p:cNvPr>
          <p:cNvCxnSpPr/>
          <p:nvPr/>
        </p:nvCxnSpPr>
        <p:spPr>
          <a:xfrm flipH="1">
            <a:off x="1602658" y="4159045"/>
            <a:ext cx="3264310" cy="963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BEC47F5-C569-49EB-B339-565996F4AA1B}"/>
              </a:ext>
            </a:extLst>
          </p:cNvPr>
          <p:cNvSpPr txBox="1"/>
          <p:nvPr/>
        </p:nvSpPr>
        <p:spPr>
          <a:xfrm>
            <a:off x="4984955" y="38837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关于我们</a:t>
            </a:r>
            <a:endParaRPr lang="en-US" altLang="zh-CN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DD39E4-E05D-4EF5-9668-379A5C833B33}"/>
              </a:ext>
            </a:extLst>
          </p:cNvPr>
          <p:cNvCxnSpPr>
            <a:cxnSpLocks/>
          </p:cNvCxnSpPr>
          <p:nvPr/>
        </p:nvCxnSpPr>
        <p:spPr>
          <a:xfrm flipH="1">
            <a:off x="2389240" y="4581832"/>
            <a:ext cx="2477728" cy="68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DE17166-20C8-42A7-9E3A-6BE7B89020ED}"/>
              </a:ext>
            </a:extLst>
          </p:cNvPr>
          <p:cNvSpPr txBox="1"/>
          <p:nvPr/>
        </p:nvSpPr>
        <p:spPr>
          <a:xfrm>
            <a:off x="4984955" y="43971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物流相关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E125C50-0032-44EF-AC84-27399A1682A5}"/>
              </a:ext>
            </a:extLst>
          </p:cNvPr>
          <p:cNvCxnSpPr/>
          <p:nvPr/>
        </p:nvCxnSpPr>
        <p:spPr>
          <a:xfrm flipH="1">
            <a:off x="3637935" y="2880852"/>
            <a:ext cx="1877962" cy="39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FA773FB-FBC3-425E-8B34-3B6ED86A6026}"/>
              </a:ext>
            </a:extLst>
          </p:cNvPr>
          <p:cNvSpPr txBox="1"/>
          <p:nvPr/>
        </p:nvSpPr>
        <p:spPr>
          <a:xfrm>
            <a:off x="5538953" y="2703871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分享商城，点击之后会是，打开微信朋友或者朋友圈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7AF5EE5-9F93-471C-B8BE-DA9443E23592}"/>
              </a:ext>
            </a:extLst>
          </p:cNvPr>
          <p:cNvCxnSpPr/>
          <p:nvPr/>
        </p:nvCxnSpPr>
        <p:spPr>
          <a:xfrm flipH="1">
            <a:off x="3854245" y="3510116"/>
            <a:ext cx="2238706" cy="147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A1D9F7F-41FF-4339-BB8D-D8592A06230E}"/>
              </a:ext>
            </a:extLst>
          </p:cNvPr>
          <p:cNvSpPr txBox="1"/>
          <p:nvPr/>
        </p:nvSpPr>
        <p:spPr>
          <a:xfrm>
            <a:off x="6092951" y="3348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联系客服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BF42154-6EEF-4B00-A9CC-C261B93FCFDF}"/>
              </a:ext>
            </a:extLst>
          </p:cNvPr>
          <p:cNvCxnSpPr>
            <a:cxnSpLocks/>
          </p:cNvCxnSpPr>
          <p:nvPr/>
        </p:nvCxnSpPr>
        <p:spPr>
          <a:xfrm flipH="1" flipV="1">
            <a:off x="2389240" y="4483510"/>
            <a:ext cx="2762863" cy="54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14B2D18-95C1-4CAA-9A62-211D4EE0F14C}"/>
              </a:ext>
            </a:extLst>
          </p:cNvPr>
          <p:cNvSpPr txBox="1"/>
          <p:nvPr/>
        </p:nvSpPr>
        <p:spPr>
          <a:xfrm>
            <a:off x="5230761" y="4955458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物流查询，输入快递单号，或订单号，可以查到相关的物流信息</a:t>
            </a:r>
            <a:endParaRPr lang="en-US" altLang="zh-CN" dirty="0"/>
          </a:p>
          <a:p>
            <a:r>
              <a:rPr lang="zh-CN" altLang="en-US" dirty="0"/>
              <a:t>订单号能一次查好几个包裹的物流信息</a:t>
            </a:r>
          </a:p>
        </p:txBody>
      </p:sp>
    </p:spTree>
    <p:extLst>
      <p:ext uri="{BB962C8B-B14F-4D97-AF65-F5344CB8AC3E}">
        <p14:creationId xmlns:p14="http://schemas.microsoft.com/office/powerpoint/2010/main" val="2891537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85B9DCA3-D12A-4DA2-9586-E36B4D1A6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149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C7CD471-7205-49FF-8EA4-E9CD4A3ED619}"/>
              </a:ext>
            </a:extLst>
          </p:cNvPr>
          <p:cNvCxnSpPr>
            <a:cxnSpLocks/>
          </p:cNvCxnSpPr>
          <p:nvPr/>
        </p:nvCxnSpPr>
        <p:spPr>
          <a:xfrm flipH="1">
            <a:off x="2240280" y="2261419"/>
            <a:ext cx="2213733" cy="91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BCAD305-E77E-4013-B910-DA5D77220A72}"/>
              </a:ext>
            </a:extLst>
          </p:cNvPr>
          <p:cNvSpPr txBox="1"/>
          <p:nvPr/>
        </p:nvSpPr>
        <p:spPr>
          <a:xfrm>
            <a:off x="4748981" y="2035277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加载页面的时候，底部显示，</a:t>
            </a:r>
            <a:r>
              <a:rPr lang="en-US" altLang="zh-CN" dirty="0"/>
              <a:t>100%</a:t>
            </a:r>
            <a:r>
              <a:rPr lang="zh-CN" altLang="en-US" dirty="0"/>
              <a:t>正品</a:t>
            </a:r>
            <a:endParaRPr lang="en-US" altLang="zh-CN" dirty="0"/>
          </a:p>
          <a:p>
            <a:r>
              <a:rPr lang="zh-CN" altLang="en-US" dirty="0"/>
              <a:t>澳洲直邮</a:t>
            </a:r>
          </a:p>
        </p:txBody>
      </p:sp>
    </p:spTree>
    <p:extLst>
      <p:ext uri="{BB962C8B-B14F-4D97-AF65-F5344CB8AC3E}">
        <p14:creationId xmlns:p14="http://schemas.microsoft.com/office/powerpoint/2010/main" val="1962773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C730D981-C4A1-4F21-A119-882F96836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9F338CCA-18A5-4A40-8EC2-3C664D9D0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08" y="-91440"/>
            <a:ext cx="3166584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4E37FC-0CF2-497E-BEF4-0841512248B8}"/>
              </a:ext>
            </a:extLst>
          </p:cNvPr>
          <p:cNvSpPr txBox="1"/>
          <p:nvPr/>
        </p:nvSpPr>
        <p:spPr>
          <a:xfrm>
            <a:off x="4069080" y="9486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订单详情页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A66775-7DB7-4353-8112-26CFE7C84322}"/>
              </a:ext>
            </a:extLst>
          </p:cNvPr>
          <p:cNvSpPr txBox="1"/>
          <p:nvPr/>
        </p:nvSpPr>
        <p:spPr>
          <a:xfrm>
            <a:off x="4343400" y="1783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该显示的，全都显示了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1A33701-AA99-4F68-B8BE-737C53218A84}"/>
              </a:ext>
            </a:extLst>
          </p:cNvPr>
          <p:cNvCxnSpPr>
            <a:cxnSpLocks/>
          </p:cNvCxnSpPr>
          <p:nvPr/>
        </p:nvCxnSpPr>
        <p:spPr>
          <a:xfrm>
            <a:off x="6912077" y="4090219"/>
            <a:ext cx="1455175" cy="54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8637ADE-C246-4130-ABAA-8C07B4C510FA}"/>
              </a:ext>
            </a:extLst>
          </p:cNvPr>
          <p:cNvSpPr txBox="1"/>
          <p:nvPr/>
        </p:nvSpPr>
        <p:spPr>
          <a:xfrm>
            <a:off x="5181600" y="3637935"/>
            <a:ext cx="2262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一个包裹</a:t>
            </a:r>
            <a:endParaRPr lang="en-US" altLang="zh-CN" dirty="0"/>
          </a:p>
          <a:p>
            <a:r>
              <a:rPr lang="zh-CN" altLang="en-US" dirty="0"/>
              <a:t>会有一个订单号</a:t>
            </a:r>
            <a:endParaRPr lang="en-US" altLang="zh-CN" dirty="0"/>
          </a:p>
          <a:p>
            <a:r>
              <a:rPr lang="zh-CN" altLang="en-US" dirty="0"/>
              <a:t>一个快递面单</a:t>
            </a:r>
            <a:endParaRPr lang="en-US" altLang="zh-CN" dirty="0"/>
          </a:p>
          <a:p>
            <a:r>
              <a:rPr lang="zh-CN" altLang="en-US" dirty="0"/>
              <a:t>一个发货图片</a:t>
            </a:r>
            <a:endParaRPr lang="en-US" altLang="zh-CN" dirty="0"/>
          </a:p>
          <a:p>
            <a:r>
              <a:rPr lang="zh-CN" altLang="en-US" dirty="0"/>
              <a:t>一个运费</a:t>
            </a:r>
            <a:endParaRPr lang="en-US" altLang="zh-CN" dirty="0"/>
          </a:p>
          <a:p>
            <a:r>
              <a:rPr lang="zh-CN" altLang="en-US" dirty="0"/>
              <a:t>一个查询物流的按钮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EDE021-B3B3-40D7-8A4D-4311F50D0544}"/>
              </a:ext>
            </a:extLst>
          </p:cNvPr>
          <p:cNvSpPr txBox="1"/>
          <p:nvPr/>
        </p:nvSpPr>
        <p:spPr>
          <a:xfrm>
            <a:off x="5053781" y="2408903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一个订单会有多个包裹</a:t>
            </a:r>
            <a:endParaRPr lang="en-US" altLang="zh-CN" dirty="0"/>
          </a:p>
          <a:p>
            <a:r>
              <a:rPr lang="zh-CN" altLang="en-US" dirty="0"/>
              <a:t>但是一个收件人地址，</a:t>
            </a:r>
            <a:endParaRPr lang="en-US" altLang="zh-CN" dirty="0"/>
          </a:p>
          <a:p>
            <a:r>
              <a:rPr lang="zh-CN" altLang="en-US" dirty="0"/>
              <a:t>收件人身份证上传窗口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125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D432460-1081-435D-9EED-D08D9B312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7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AD43AE7-3C7C-4009-B843-F3CB9B6CB7A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22786" y="434520"/>
            <a:ext cx="2390220" cy="19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917F856-EC1F-4EF6-A49C-10477E179F45}"/>
              </a:ext>
            </a:extLst>
          </p:cNvPr>
          <p:cNvSpPr txBox="1"/>
          <p:nvPr/>
        </p:nvSpPr>
        <p:spPr>
          <a:xfrm>
            <a:off x="4513006" y="2498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优惠券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700A99-7771-4ABF-BE33-768857B5B1F6}"/>
              </a:ext>
            </a:extLst>
          </p:cNvPr>
          <p:cNvSpPr/>
          <p:nvPr/>
        </p:nvSpPr>
        <p:spPr>
          <a:xfrm>
            <a:off x="281887" y="727587"/>
            <a:ext cx="31665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A26D3B1-C768-4818-8731-721E55A6820D}"/>
              </a:ext>
            </a:extLst>
          </p:cNvPr>
          <p:cNvCxnSpPr/>
          <p:nvPr/>
        </p:nvCxnSpPr>
        <p:spPr>
          <a:xfrm>
            <a:off x="3578942" y="912253"/>
            <a:ext cx="511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4569B40-3EFF-4BFA-BB30-AE47998F1DFA}"/>
              </a:ext>
            </a:extLst>
          </p:cNvPr>
          <p:cNvSpPr txBox="1"/>
          <p:nvPr/>
        </p:nvSpPr>
        <p:spPr>
          <a:xfrm>
            <a:off x="4090219" y="727587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未领取，已拥有， 已使用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753503A-85A5-48E2-9781-F0E178779970}"/>
              </a:ext>
            </a:extLst>
          </p:cNvPr>
          <p:cNvCxnSpPr>
            <a:cxnSpLocks/>
          </p:cNvCxnSpPr>
          <p:nvPr/>
        </p:nvCxnSpPr>
        <p:spPr>
          <a:xfrm flipH="1">
            <a:off x="2320414" y="1622323"/>
            <a:ext cx="1769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41A5537-E3E4-48F9-9C3D-8AD2BDDD3187}"/>
              </a:ext>
            </a:extLst>
          </p:cNvPr>
          <p:cNvSpPr txBox="1"/>
          <p:nvPr/>
        </p:nvSpPr>
        <p:spPr>
          <a:xfrm>
            <a:off x="4198374" y="16223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未领取界面有个兑换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45B161C-75F1-4A12-AC1A-B0BEA7C1E105}"/>
              </a:ext>
            </a:extLst>
          </p:cNvPr>
          <p:cNvCxnSpPr>
            <a:cxnSpLocks/>
          </p:cNvCxnSpPr>
          <p:nvPr/>
        </p:nvCxnSpPr>
        <p:spPr>
          <a:xfrm flipH="1" flipV="1">
            <a:off x="2605548" y="2320414"/>
            <a:ext cx="1681317" cy="1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53B95ED-5642-4CDC-8A86-D5B10A8CB6FC}"/>
              </a:ext>
            </a:extLst>
          </p:cNvPr>
          <p:cNvSpPr txBox="1"/>
          <p:nvPr/>
        </p:nvSpPr>
        <p:spPr>
          <a:xfrm>
            <a:off x="4434348" y="2320414"/>
            <a:ext cx="80329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优惠券分为两种，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一种是，全局优惠券下订单时候用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一种是某个商品的优惠券。（只能下订单的时候购物车有这个商品才能使用）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每次订单只能使用一种优惠券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FF90FA2-652C-443C-823F-D4AD8CEA0A3F}"/>
              </a:ext>
            </a:extLst>
          </p:cNvPr>
          <p:cNvCxnSpPr>
            <a:cxnSpLocks/>
          </p:cNvCxnSpPr>
          <p:nvPr/>
        </p:nvCxnSpPr>
        <p:spPr>
          <a:xfrm flipH="1">
            <a:off x="1091381" y="4630994"/>
            <a:ext cx="34216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0962F8F-AE0F-4669-BAD7-9AE639C17886}"/>
              </a:ext>
            </a:extLst>
          </p:cNvPr>
          <p:cNvSpPr txBox="1"/>
          <p:nvPr/>
        </p:nvSpPr>
        <p:spPr>
          <a:xfrm>
            <a:off x="4558296" y="44463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澳币金额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9D04EBB-1FA9-4659-BA66-DE5221F70930}"/>
              </a:ext>
            </a:extLst>
          </p:cNvPr>
          <p:cNvCxnSpPr>
            <a:cxnSpLocks/>
          </p:cNvCxnSpPr>
          <p:nvPr/>
        </p:nvCxnSpPr>
        <p:spPr>
          <a:xfrm flipH="1">
            <a:off x="2122787" y="4290256"/>
            <a:ext cx="2518039" cy="15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C46B301-9AC4-4DC1-8292-9AFBDA2CAAE8}"/>
              </a:ext>
            </a:extLst>
          </p:cNvPr>
          <p:cNvSpPr txBox="1"/>
          <p:nvPr/>
        </p:nvSpPr>
        <p:spPr>
          <a:xfrm>
            <a:off x="4748981" y="404399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商品名称，某某商品优惠券，或玛利亚商城订单优惠券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A92E491-2040-4C41-ABD9-A3BCBB5D9633}"/>
              </a:ext>
            </a:extLst>
          </p:cNvPr>
          <p:cNvSpPr txBox="1"/>
          <p:nvPr/>
        </p:nvSpPr>
        <p:spPr>
          <a:xfrm>
            <a:off x="8837922" y="207094"/>
            <a:ext cx="28708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具体样式：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左侧金额，右侧名称：某某商品优惠券，或玛利亚商城订单优惠券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名称下面是：分享朋友圈可领取优惠券，再右侧：去分享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50DD2E8-CE15-4E53-B567-2694AE1EEE8A}"/>
              </a:ext>
            </a:extLst>
          </p:cNvPr>
          <p:cNvCxnSpPr>
            <a:cxnSpLocks/>
          </p:cNvCxnSpPr>
          <p:nvPr/>
        </p:nvCxnSpPr>
        <p:spPr>
          <a:xfrm flipH="1">
            <a:off x="3205316" y="5755605"/>
            <a:ext cx="1543665" cy="2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A07612F-66F1-42E2-A93D-469D609D5A25}"/>
              </a:ext>
            </a:extLst>
          </p:cNvPr>
          <p:cNvSpPr txBox="1"/>
          <p:nvPr/>
        </p:nvSpPr>
        <p:spPr>
          <a:xfrm>
            <a:off x="4837471" y="5555226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未领取的话，是去分享，已拥有的话，是直接跳转到某个商品</a:t>
            </a:r>
            <a:endParaRPr lang="en-US" altLang="zh-CN" dirty="0"/>
          </a:p>
          <a:p>
            <a:r>
              <a:rPr lang="zh-CN" altLang="en-US" dirty="0"/>
              <a:t>或商品分类</a:t>
            </a:r>
          </a:p>
        </p:txBody>
      </p:sp>
    </p:spTree>
    <p:extLst>
      <p:ext uri="{BB962C8B-B14F-4D97-AF65-F5344CB8AC3E}">
        <p14:creationId xmlns:p14="http://schemas.microsoft.com/office/powerpoint/2010/main" val="3277514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90DC7C-C010-487A-ACA6-13896F0F257A}"/>
              </a:ext>
            </a:extLst>
          </p:cNvPr>
          <p:cNvSpPr txBox="1"/>
          <p:nvPr/>
        </p:nvSpPr>
        <p:spPr>
          <a:xfrm>
            <a:off x="835742" y="3441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说下砍价的页面：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BA31D4B4-42DA-45DF-9332-5F93CAB72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95" y="0"/>
            <a:ext cx="3248526" cy="6858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1C66FFA-AD29-464A-AB3A-5329DC834055}"/>
              </a:ext>
            </a:extLst>
          </p:cNvPr>
          <p:cNvCxnSpPr>
            <a:cxnSpLocks/>
          </p:cNvCxnSpPr>
          <p:nvPr/>
        </p:nvCxnSpPr>
        <p:spPr>
          <a:xfrm flipH="1">
            <a:off x="5653549" y="1337187"/>
            <a:ext cx="1799303" cy="78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9CE91E0-5BBF-431C-BF6D-76A2CC3F66A2}"/>
              </a:ext>
            </a:extLst>
          </p:cNvPr>
          <p:cNvSpPr txBox="1"/>
          <p:nvPr/>
        </p:nvSpPr>
        <p:spPr>
          <a:xfrm>
            <a:off x="7452852" y="119953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订单内的购买的商品列表和价格，砍价规则要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DFACE5A-6731-470E-A678-165BCB49C567}"/>
              </a:ext>
            </a:extLst>
          </p:cNvPr>
          <p:cNvCxnSpPr>
            <a:cxnSpLocks/>
          </p:cNvCxnSpPr>
          <p:nvPr/>
        </p:nvCxnSpPr>
        <p:spPr>
          <a:xfrm flipH="1">
            <a:off x="6351640" y="2340077"/>
            <a:ext cx="1101212" cy="56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A24D1EE-3B1B-4949-A79E-53E88AF091C8}"/>
              </a:ext>
            </a:extLst>
          </p:cNvPr>
          <p:cNvSpPr txBox="1"/>
          <p:nvPr/>
        </p:nvSpPr>
        <p:spPr>
          <a:xfrm>
            <a:off x="7452852" y="2123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进度条要</a:t>
            </a:r>
          </a:p>
        </p:txBody>
      </p:sp>
      <p:pic>
        <p:nvPicPr>
          <p:cNvPr id="15" name="e5019f3790c80dcfedc9cad6d75d6637">
            <a:hlinkClick r:id="" action="ppaction://media"/>
            <a:extLst>
              <a:ext uri="{FF2B5EF4-FFF2-40B4-BE49-F238E27FC236}">
                <a16:creationId xmlns:a16="http://schemas.microsoft.com/office/drawing/2014/main" id="{DC6C85E5-FEF3-4D63-8757-5A9406D39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272" y="831449"/>
            <a:ext cx="2348357" cy="503219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773C069-A81E-4594-B1A1-899A289FE76F}"/>
              </a:ext>
            </a:extLst>
          </p:cNvPr>
          <p:cNvSpPr txBox="1"/>
          <p:nvPr/>
        </p:nvSpPr>
        <p:spPr>
          <a:xfrm>
            <a:off x="206477" y="62041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砍价视频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3DCD7BE-5676-420C-9B71-6A99D1953CBA}"/>
              </a:ext>
            </a:extLst>
          </p:cNvPr>
          <p:cNvCxnSpPr/>
          <p:nvPr/>
        </p:nvCxnSpPr>
        <p:spPr>
          <a:xfrm flipV="1">
            <a:off x="1632155" y="5978013"/>
            <a:ext cx="219249" cy="6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B71522E-B272-47B2-8D20-4730277C6CB3}"/>
              </a:ext>
            </a:extLst>
          </p:cNvPr>
          <p:cNvCxnSpPr>
            <a:cxnSpLocks/>
          </p:cNvCxnSpPr>
          <p:nvPr/>
        </p:nvCxnSpPr>
        <p:spPr>
          <a:xfrm flipH="1">
            <a:off x="6449961" y="3347546"/>
            <a:ext cx="1337187" cy="226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6A40E83-B2DC-4913-97F1-27224EA262B6}"/>
              </a:ext>
            </a:extLst>
          </p:cNvPr>
          <p:cNvSpPr txBox="1"/>
          <p:nvPr/>
        </p:nvSpPr>
        <p:spPr>
          <a:xfrm>
            <a:off x="8006850" y="31266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我也要去砍这些商品，点击跳转网站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E53B4CC-22E8-4A36-9B34-B584D0C536E2}"/>
              </a:ext>
            </a:extLst>
          </p:cNvPr>
          <p:cNvCxnSpPr/>
          <p:nvPr/>
        </p:nvCxnSpPr>
        <p:spPr>
          <a:xfrm flipH="1">
            <a:off x="5653549" y="4109884"/>
            <a:ext cx="2133599" cy="432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15AF056-062A-41BB-B2E0-963F157C2F6C}"/>
              </a:ext>
            </a:extLst>
          </p:cNvPr>
          <p:cNvSpPr txBox="1"/>
          <p:nvPr/>
        </p:nvSpPr>
        <p:spPr>
          <a:xfrm>
            <a:off x="8006850" y="39189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这个也要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A27B5AC-9022-42E4-B508-D49949198CC7}"/>
              </a:ext>
            </a:extLst>
          </p:cNvPr>
          <p:cNvCxnSpPr/>
          <p:nvPr/>
        </p:nvCxnSpPr>
        <p:spPr>
          <a:xfrm flipH="1" flipV="1">
            <a:off x="5909187" y="831449"/>
            <a:ext cx="2989007" cy="463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89C3F58-8267-4BEB-BA80-7DF10046A0A7}"/>
              </a:ext>
            </a:extLst>
          </p:cNvPr>
          <p:cNvCxnSpPr/>
          <p:nvPr/>
        </p:nvCxnSpPr>
        <p:spPr>
          <a:xfrm flipH="1">
            <a:off x="6263148" y="5658465"/>
            <a:ext cx="2397131" cy="66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C6A5824-7091-4422-BB1B-66DE55321385}"/>
              </a:ext>
            </a:extLst>
          </p:cNvPr>
          <p:cNvSpPr txBox="1"/>
          <p:nvPr/>
        </p:nvSpPr>
        <p:spPr>
          <a:xfrm>
            <a:off x="8898194" y="5289755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分享之后上下加</a:t>
            </a:r>
            <a:r>
              <a:rPr lang="en-US" altLang="zh-CN" dirty="0"/>
              <a:t>app</a:t>
            </a:r>
            <a:r>
              <a:rPr lang="zh-CN" altLang="en-US" dirty="0"/>
              <a:t>打开和下载</a:t>
            </a:r>
            <a:endParaRPr lang="en-US" altLang="zh-CN" dirty="0"/>
          </a:p>
          <a:p>
            <a:r>
              <a:rPr lang="zh-CN" altLang="en-US" dirty="0"/>
              <a:t>横幅，并能返回到手机版网站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8FD087B-C46F-4B99-BCEF-90A900F0F7C8}"/>
              </a:ext>
            </a:extLst>
          </p:cNvPr>
          <p:cNvCxnSpPr/>
          <p:nvPr/>
        </p:nvCxnSpPr>
        <p:spPr>
          <a:xfrm flipH="1">
            <a:off x="5250426" y="6322142"/>
            <a:ext cx="3409853" cy="25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32145AF-997F-416E-9071-451220836EC9}"/>
              </a:ext>
            </a:extLst>
          </p:cNvPr>
          <p:cNvSpPr txBox="1"/>
          <p:nvPr/>
        </p:nvSpPr>
        <p:spPr>
          <a:xfrm>
            <a:off x="8898194" y="627438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下面是一些主页的推荐商品</a:t>
            </a:r>
          </a:p>
        </p:txBody>
      </p:sp>
    </p:spTree>
    <p:extLst>
      <p:ext uri="{BB962C8B-B14F-4D97-AF65-F5344CB8AC3E}">
        <p14:creationId xmlns:p14="http://schemas.microsoft.com/office/powerpoint/2010/main" val="19869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A492111-6807-4728-8DC9-981ADF2A0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5" y="0"/>
            <a:ext cx="316658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B80B50-87E2-44A5-9BB5-F3C9F8C018B2}"/>
              </a:ext>
            </a:extLst>
          </p:cNvPr>
          <p:cNvSpPr txBox="1"/>
          <p:nvPr/>
        </p:nvSpPr>
        <p:spPr>
          <a:xfrm>
            <a:off x="4686300" y="1085850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上个</a:t>
            </a:r>
            <a:r>
              <a:rPr lang="en-US" altLang="zh-CN" dirty="0"/>
              <a:t>ppt</a:t>
            </a:r>
            <a:r>
              <a:rPr lang="zh-CN" altLang="en-US" dirty="0"/>
              <a:t>页面是别人打开的砍价页面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自己打开之后，有当前价购买，点击之后选择支付方式</a:t>
            </a:r>
          </a:p>
        </p:txBody>
      </p:sp>
    </p:spTree>
    <p:extLst>
      <p:ext uri="{BB962C8B-B14F-4D97-AF65-F5344CB8AC3E}">
        <p14:creationId xmlns:p14="http://schemas.microsoft.com/office/powerpoint/2010/main" val="144385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8B7C6F-20B7-4B09-9D9B-87F2611843C5}"/>
              </a:ext>
            </a:extLst>
          </p:cNvPr>
          <p:cNvSpPr txBox="1"/>
          <p:nvPr/>
        </p:nvSpPr>
        <p:spPr>
          <a:xfrm>
            <a:off x="481781" y="365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3FCCF4-CB0D-4C84-94F2-352143A1D4ED}"/>
              </a:ext>
            </a:extLst>
          </p:cNvPr>
          <p:cNvSpPr txBox="1"/>
          <p:nvPr/>
        </p:nvSpPr>
        <p:spPr>
          <a:xfrm>
            <a:off x="212966" y="506984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首页采用左右滑动式的显示效果，参考卷妈妈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5" name="图片 4" descr="图片包含 屏幕截图, 文字&#10;&#10;描述已自动生成">
            <a:extLst>
              <a:ext uri="{FF2B5EF4-FFF2-40B4-BE49-F238E27FC236}">
                <a16:creationId xmlns:a16="http://schemas.microsoft.com/office/drawing/2014/main" id="{86E11675-2B11-4350-A99F-708D23F7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53" y="36560"/>
            <a:ext cx="3166584" cy="685800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86F33011-1E66-4B8F-914A-DDA8A8F38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416" y="36560"/>
            <a:ext cx="3166584" cy="685800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D0A10DA-0A9A-481D-9EDA-AB45C89FA19C}"/>
              </a:ext>
            </a:extLst>
          </p:cNvPr>
          <p:cNvCxnSpPr>
            <a:cxnSpLocks/>
          </p:cNvCxnSpPr>
          <p:nvPr/>
        </p:nvCxnSpPr>
        <p:spPr>
          <a:xfrm flipV="1">
            <a:off x="4031226" y="1359002"/>
            <a:ext cx="1897327" cy="81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1A6FCFD-AD42-4B15-8497-9908EBD204CE}"/>
              </a:ext>
            </a:extLst>
          </p:cNvPr>
          <p:cNvSpPr txBox="1"/>
          <p:nvPr/>
        </p:nvSpPr>
        <p:spPr>
          <a:xfrm>
            <a:off x="481781" y="1578979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分类要有，而且是左右滑动的</a:t>
            </a:r>
            <a:endParaRPr lang="en-US" altLang="zh-CN" dirty="0"/>
          </a:p>
          <a:p>
            <a:r>
              <a:rPr lang="zh-CN" altLang="en-US" dirty="0"/>
              <a:t>精选，今日抢购，明日预告，本周特价，下架清仓</a:t>
            </a:r>
            <a:endParaRPr lang="en-US" altLang="zh-CN" dirty="0"/>
          </a:p>
          <a:p>
            <a:r>
              <a:rPr lang="zh-CN" altLang="en-US" dirty="0"/>
              <a:t>这几个分类会显示在这里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905332A-377B-4A77-985E-805B5C0D5005}"/>
              </a:ext>
            </a:extLst>
          </p:cNvPr>
          <p:cNvCxnSpPr>
            <a:cxnSpLocks/>
          </p:cNvCxnSpPr>
          <p:nvPr/>
        </p:nvCxnSpPr>
        <p:spPr>
          <a:xfrm flipV="1">
            <a:off x="3990433" y="1474840"/>
            <a:ext cx="4602961" cy="1415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BB6A217-2AFA-46DB-9B66-9DC24C8F49ED}"/>
              </a:ext>
            </a:extLst>
          </p:cNvPr>
          <p:cNvSpPr/>
          <p:nvPr/>
        </p:nvSpPr>
        <p:spPr>
          <a:xfrm>
            <a:off x="8406581" y="1166821"/>
            <a:ext cx="66584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88FC31-A9FE-4BD3-894E-C7C072BEF4AF}"/>
              </a:ext>
            </a:extLst>
          </p:cNvPr>
          <p:cNvSpPr txBox="1"/>
          <p:nvPr/>
        </p:nvSpPr>
        <p:spPr>
          <a:xfrm>
            <a:off x="716373" y="283168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这个地方学淘宝，有个明显的的分类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714D645-8648-43C6-883C-E02D9ED60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 b="65419"/>
          <a:stretch/>
        </p:blipFill>
        <p:spPr>
          <a:xfrm>
            <a:off x="1534433" y="3429000"/>
            <a:ext cx="3166584" cy="190115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10930E2-5C93-4DC9-A48A-6FDAA455CAE3}"/>
              </a:ext>
            </a:extLst>
          </p:cNvPr>
          <p:cNvCxnSpPr/>
          <p:nvPr/>
        </p:nvCxnSpPr>
        <p:spPr>
          <a:xfrm flipV="1">
            <a:off x="1376516" y="3952568"/>
            <a:ext cx="2890684" cy="171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E0FB206-7360-497F-8179-1C5E9CC3FBCC}"/>
              </a:ext>
            </a:extLst>
          </p:cNvPr>
          <p:cNvSpPr txBox="1"/>
          <p:nvPr/>
        </p:nvSpPr>
        <p:spPr>
          <a:xfrm>
            <a:off x="716373" y="57813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点击分类是跳转到分类页面</a:t>
            </a:r>
          </a:p>
        </p:txBody>
      </p:sp>
    </p:spTree>
    <p:extLst>
      <p:ext uri="{BB962C8B-B14F-4D97-AF65-F5344CB8AC3E}">
        <p14:creationId xmlns:p14="http://schemas.microsoft.com/office/powerpoint/2010/main" val="15843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8B7C6F-20B7-4B09-9D9B-87F2611843C5}"/>
              </a:ext>
            </a:extLst>
          </p:cNvPr>
          <p:cNvSpPr txBox="1"/>
          <p:nvPr/>
        </p:nvSpPr>
        <p:spPr>
          <a:xfrm>
            <a:off x="481781" y="365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3FCCF4-CB0D-4C84-94F2-352143A1D4ED}"/>
              </a:ext>
            </a:extLst>
          </p:cNvPr>
          <p:cNvSpPr txBox="1"/>
          <p:nvPr/>
        </p:nvSpPr>
        <p:spPr>
          <a:xfrm>
            <a:off x="212966" y="50698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分类下面是滚动图片</a:t>
            </a:r>
          </a:p>
        </p:txBody>
      </p:sp>
      <p:pic>
        <p:nvPicPr>
          <p:cNvPr id="5" name="图片 4" descr="图片包含 屏幕截图, 文字&#10;&#10;描述已自动生成">
            <a:extLst>
              <a:ext uri="{FF2B5EF4-FFF2-40B4-BE49-F238E27FC236}">
                <a16:creationId xmlns:a16="http://schemas.microsoft.com/office/drawing/2014/main" id="{86E11675-2B11-4350-A99F-708D23F7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53" y="36560"/>
            <a:ext cx="3166584" cy="685800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86F33011-1E66-4B8F-914A-DDA8A8F38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416" y="36560"/>
            <a:ext cx="3166584" cy="68580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905332A-377B-4A77-985E-805B5C0D500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027455" y="1215982"/>
            <a:ext cx="1597740" cy="79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BB6A217-2AFA-46DB-9B66-9DC24C8F49ED}"/>
              </a:ext>
            </a:extLst>
          </p:cNvPr>
          <p:cNvSpPr/>
          <p:nvPr/>
        </p:nvSpPr>
        <p:spPr>
          <a:xfrm>
            <a:off x="8406581" y="1166821"/>
            <a:ext cx="66584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88FC31-A9FE-4BD3-894E-C7C072BEF4AF}"/>
              </a:ext>
            </a:extLst>
          </p:cNvPr>
          <p:cNvSpPr txBox="1"/>
          <p:nvPr/>
        </p:nvSpPr>
        <p:spPr>
          <a:xfrm>
            <a:off x="226141" y="103131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滚动图片要有，点进去可以是对应分类或商品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F477DA1-5DC0-4AC0-B690-54C7794F2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" y="1750142"/>
            <a:ext cx="2261160" cy="489708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2780BA2-E1F7-45B5-B685-73387DF10263}"/>
              </a:ext>
            </a:extLst>
          </p:cNvPr>
          <p:cNvSpPr/>
          <p:nvPr/>
        </p:nvSpPr>
        <p:spPr>
          <a:xfrm>
            <a:off x="226140" y="3551143"/>
            <a:ext cx="2674375" cy="912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601E10-D5AE-4E6D-85F8-7FEBFD3EB061}"/>
              </a:ext>
            </a:extLst>
          </p:cNvPr>
          <p:cNvSpPr txBox="1"/>
          <p:nvPr/>
        </p:nvSpPr>
        <p:spPr>
          <a:xfrm>
            <a:off x="3246826" y="387551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一些产品分类的小按钮</a:t>
            </a:r>
            <a:endParaRPr lang="en-US" altLang="zh-CN" dirty="0"/>
          </a:p>
          <a:p>
            <a:r>
              <a:rPr lang="zh-CN" altLang="en-US" dirty="0"/>
              <a:t>后台上传具体图片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E569E52-9DE7-429D-828A-EFE4049C7253}"/>
              </a:ext>
            </a:extLst>
          </p:cNvPr>
          <p:cNvCxnSpPr>
            <a:stCxn id="22" idx="1"/>
            <a:endCxn id="21" idx="3"/>
          </p:cNvCxnSpPr>
          <p:nvPr/>
        </p:nvCxnSpPr>
        <p:spPr>
          <a:xfrm flipH="1" flipV="1">
            <a:off x="2900515" y="4007494"/>
            <a:ext cx="346311" cy="19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D6A9710-E8D5-4413-839D-5E3E25E07033}"/>
              </a:ext>
            </a:extLst>
          </p:cNvPr>
          <p:cNvSpPr txBox="1"/>
          <p:nvPr/>
        </p:nvSpPr>
        <p:spPr>
          <a:xfrm>
            <a:off x="3392129" y="285135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精选</a:t>
            </a:r>
            <a:r>
              <a:rPr lang="zh-CN" altLang="en-US" dirty="0"/>
              <a:t>的那个页面</a:t>
            </a:r>
            <a:endParaRPr lang="en-US" altLang="zh-CN" dirty="0"/>
          </a:p>
          <a:p>
            <a:r>
              <a:rPr lang="zh-CN" altLang="en-US" dirty="0"/>
              <a:t>滚动图片下面是小图标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B71DD8-79C8-49EA-B3AE-189C5337F13F}"/>
              </a:ext>
            </a:extLst>
          </p:cNvPr>
          <p:cNvCxnSpPr>
            <a:cxnSpLocks/>
          </p:cNvCxnSpPr>
          <p:nvPr/>
        </p:nvCxnSpPr>
        <p:spPr>
          <a:xfrm flipH="1" flipV="1">
            <a:off x="2475124" y="4621162"/>
            <a:ext cx="964455" cy="19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F5D78D5-FE53-4BB5-B87B-967729CC500C}"/>
              </a:ext>
            </a:extLst>
          </p:cNvPr>
          <p:cNvSpPr txBox="1"/>
          <p:nvPr/>
        </p:nvSpPr>
        <p:spPr>
          <a:xfrm>
            <a:off x="3223538" y="471501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需要一个滚动的今日汇率</a:t>
            </a:r>
          </a:p>
        </p:txBody>
      </p:sp>
    </p:spTree>
    <p:extLst>
      <p:ext uri="{BB962C8B-B14F-4D97-AF65-F5344CB8AC3E}">
        <p14:creationId xmlns:p14="http://schemas.microsoft.com/office/powerpoint/2010/main" val="82699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6CDCE58C-F5D1-4DCA-8E8E-2A1C057E0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1" y="0"/>
            <a:ext cx="316658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6F64E3-E622-4454-9C0F-354075FC2487}"/>
              </a:ext>
            </a:extLst>
          </p:cNvPr>
          <p:cNvSpPr/>
          <p:nvPr/>
        </p:nvSpPr>
        <p:spPr>
          <a:xfrm>
            <a:off x="226140" y="2080260"/>
            <a:ext cx="3785790" cy="2937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B0E950-A1CD-40EB-8659-C4B6C1265DA6}"/>
              </a:ext>
            </a:extLst>
          </p:cNvPr>
          <p:cNvSpPr txBox="1"/>
          <p:nvPr/>
        </p:nvSpPr>
        <p:spPr>
          <a:xfrm>
            <a:off x="4011930" y="234315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小图标和滚动汇率之后，采用这个大图片</a:t>
            </a:r>
            <a:endParaRPr lang="en-US" altLang="zh-CN" dirty="0"/>
          </a:p>
          <a:p>
            <a:r>
              <a:rPr lang="zh-CN" altLang="en-US" dirty="0"/>
              <a:t>加文字的形式，图片后台上传</a:t>
            </a:r>
          </a:p>
        </p:txBody>
      </p:sp>
    </p:spTree>
    <p:extLst>
      <p:ext uri="{BB962C8B-B14F-4D97-AF65-F5344CB8AC3E}">
        <p14:creationId xmlns:p14="http://schemas.microsoft.com/office/powerpoint/2010/main" val="222469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6CDCE58C-F5D1-4DCA-8E8E-2A1C057E0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1" y="0"/>
            <a:ext cx="316658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6F64E3-E622-4454-9C0F-354075FC2487}"/>
              </a:ext>
            </a:extLst>
          </p:cNvPr>
          <p:cNvSpPr/>
          <p:nvPr/>
        </p:nvSpPr>
        <p:spPr>
          <a:xfrm>
            <a:off x="226140" y="2080260"/>
            <a:ext cx="3785790" cy="2937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6265E2B-0F9C-4381-A3F5-B592B2ADAEC0}"/>
              </a:ext>
            </a:extLst>
          </p:cNvPr>
          <p:cNvCxnSpPr>
            <a:cxnSpLocks/>
          </p:cNvCxnSpPr>
          <p:nvPr/>
        </p:nvCxnSpPr>
        <p:spPr>
          <a:xfrm flipH="1">
            <a:off x="1347020" y="3657600"/>
            <a:ext cx="2969341" cy="148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E3DA851-8BBA-4C45-9733-BE37DA8096D7}"/>
              </a:ext>
            </a:extLst>
          </p:cNvPr>
          <p:cNvSpPr txBox="1"/>
          <p:nvPr/>
        </p:nvSpPr>
        <p:spPr>
          <a:xfrm>
            <a:off x="4581832" y="3429000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再往下是三个分类：</a:t>
            </a:r>
            <a:endParaRPr lang="en-US" altLang="zh-CN" dirty="0"/>
          </a:p>
          <a:p>
            <a:r>
              <a:rPr lang="zh-CN" altLang="en-US" dirty="0"/>
              <a:t>推荐商品</a:t>
            </a:r>
            <a:endParaRPr lang="en-US" altLang="zh-CN" dirty="0"/>
          </a:p>
          <a:p>
            <a:r>
              <a:rPr lang="zh-CN" altLang="en-US" dirty="0"/>
              <a:t>特惠品牌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AFE06C7-7AB3-44E9-A146-ECB8BC281A52}"/>
              </a:ext>
            </a:extLst>
          </p:cNvPr>
          <p:cNvCxnSpPr>
            <a:cxnSpLocks/>
          </p:cNvCxnSpPr>
          <p:nvPr/>
        </p:nvCxnSpPr>
        <p:spPr>
          <a:xfrm flipH="1" flipV="1">
            <a:off x="4827639" y="4640828"/>
            <a:ext cx="4050592" cy="74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A05616F9-EFD4-4158-8C66-CDEE6B256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231" y="120014"/>
            <a:ext cx="3166584" cy="6858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8953CC3-D2B7-4266-85B7-01C55665D3F0}"/>
              </a:ext>
            </a:extLst>
          </p:cNvPr>
          <p:cNvSpPr txBox="1"/>
          <p:nvPr/>
        </p:nvSpPr>
        <p:spPr>
          <a:xfrm>
            <a:off x="5997677" y="50177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品牌墙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C481819-4F29-4ACC-8F40-327ABE2C5E4E}"/>
              </a:ext>
            </a:extLst>
          </p:cNvPr>
          <p:cNvCxnSpPr>
            <a:cxnSpLocks/>
          </p:cNvCxnSpPr>
          <p:nvPr/>
        </p:nvCxnSpPr>
        <p:spPr>
          <a:xfrm flipH="1">
            <a:off x="5584723" y="1700981"/>
            <a:ext cx="3293509" cy="217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E9A18BA-06AB-4398-815B-10CD88876EF3}"/>
              </a:ext>
            </a:extLst>
          </p:cNvPr>
          <p:cNvSpPr txBox="1"/>
          <p:nvPr/>
        </p:nvSpPr>
        <p:spPr>
          <a:xfrm>
            <a:off x="7334865" y="14846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商品横版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E636DCD-23BE-4212-8CD4-841C0473366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178660" y="3097161"/>
            <a:ext cx="4751921" cy="214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C92B55D-836D-4A83-A9BF-318F8BA28239}"/>
              </a:ext>
            </a:extLst>
          </p:cNvPr>
          <p:cNvSpPr txBox="1"/>
          <p:nvPr/>
        </p:nvSpPr>
        <p:spPr>
          <a:xfrm>
            <a:off x="4162997" y="52455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推荐的加推荐标签</a:t>
            </a:r>
          </a:p>
        </p:txBody>
      </p:sp>
    </p:spTree>
    <p:extLst>
      <p:ext uri="{BB962C8B-B14F-4D97-AF65-F5344CB8AC3E}">
        <p14:creationId xmlns:p14="http://schemas.microsoft.com/office/powerpoint/2010/main" val="60654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CC2C512-EF0A-442B-A45E-C4B833A66CD7}"/>
              </a:ext>
            </a:extLst>
          </p:cNvPr>
          <p:cNvSpPr txBox="1"/>
          <p:nvPr/>
        </p:nvSpPr>
        <p:spPr>
          <a:xfrm>
            <a:off x="629265" y="42278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横版商品的样子：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7A511D6C-0DC4-4F1F-BA7E-41FD28BD2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" y="1179871"/>
            <a:ext cx="2426579" cy="525534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770FF52-387A-45AE-B7D7-7426135E7811}"/>
              </a:ext>
            </a:extLst>
          </p:cNvPr>
          <p:cNvCxnSpPr>
            <a:cxnSpLocks/>
          </p:cNvCxnSpPr>
          <p:nvPr/>
        </p:nvCxnSpPr>
        <p:spPr>
          <a:xfrm flipH="1">
            <a:off x="2660591" y="2202426"/>
            <a:ext cx="1586944" cy="74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1297B01-C875-4BF7-BDFD-A5D9389A7C0B}"/>
              </a:ext>
            </a:extLst>
          </p:cNvPr>
          <p:cNvSpPr txBox="1"/>
          <p:nvPr/>
        </p:nvSpPr>
        <p:spPr>
          <a:xfrm>
            <a:off x="4375355" y="2005781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参照这个样子，点击加入购物车，要向上弹出窗口选择，颜色套餐什么的，</a:t>
            </a:r>
            <a:endParaRPr lang="en-US" altLang="zh-CN" dirty="0"/>
          </a:p>
          <a:p>
            <a:r>
              <a:rPr lang="zh-CN" altLang="en-US" dirty="0"/>
              <a:t>然后加入购物车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25FC213-F8F8-44AC-9EF6-591C1EB47648}"/>
              </a:ext>
            </a:extLst>
          </p:cNvPr>
          <p:cNvCxnSpPr>
            <a:cxnSpLocks/>
          </p:cNvCxnSpPr>
          <p:nvPr/>
        </p:nvCxnSpPr>
        <p:spPr>
          <a:xfrm flipH="1">
            <a:off x="2389239" y="3549445"/>
            <a:ext cx="1740309" cy="22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5E505E-5A21-4A1D-B5F3-D76324D07CCB}"/>
              </a:ext>
            </a:extLst>
          </p:cNvPr>
          <p:cNvSpPr txBox="1"/>
          <p:nvPr/>
        </p:nvSpPr>
        <p:spPr>
          <a:xfrm>
            <a:off x="4581832" y="3429000"/>
            <a:ext cx="636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价格有澳币价格，和参考到手价的</a:t>
            </a:r>
            <a:r>
              <a:rPr lang="en-US" altLang="zh-CN" dirty="0" err="1"/>
              <a:t>rmb</a:t>
            </a:r>
            <a:r>
              <a:rPr lang="zh-CN" altLang="en-US" dirty="0"/>
              <a:t>价格，商品详情那细说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D6667C-EAA5-44DC-A582-C0A8F42A47D0}"/>
              </a:ext>
            </a:extLst>
          </p:cNvPr>
          <p:cNvCxnSpPr>
            <a:cxnSpLocks/>
          </p:cNvCxnSpPr>
          <p:nvPr/>
        </p:nvCxnSpPr>
        <p:spPr>
          <a:xfrm flipH="1" flipV="1">
            <a:off x="2389240" y="4680156"/>
            <a:ext cx="2517057" cy="5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51AFA73-BBB9-44EE-AA90-12614EBFC567}"/>
              </a:ext>
            </a:extLst>
          </p:cNvPr>
          <p:cNvSpPr txBox="1"/>
          <p:nvPr/>
        </p:nvSpPr>
        <p:spPr>
          <a:xfrm>
            <a:off x="5024284" y="4532671"/>
            <a:ext cx="6691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如果某个商品是，价格如果是活动价格该划横线划横线，</a:t>
            </a:r>
            <a:r>
              <a:rPr lang="en-US" altLang="zh-CN" dirty="0"/>
              <a:t>$18  </a:t>
            </a:r>
            <a:r>
              <a:rPr lang="en-US" altLang="zh-CN" sz="1200" strike="sngStrike" dirty="0"/>
              <a:t>$20</a:t>
            </a:r>
          </a:p>
          <a:p>
            <a:endParaRPr lang="en-US" altLang="zh-CN" dirty="0"/>
          </a:p>
          <a:p>
            <a:r>
              <a:rPr lang="zh-CN" altLang="en-US" dirty="0"/>
              <a:t>如果是今日抢购，或者明日预告，显示倒计时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7B7B84-9101-4480-B265-7178BE47590C}"/>
              </a:ext>
            </a:extLst>
          </p:cNvPr>
          <p:cNvCxnSpPr/>
          <p:nvPr/>
        </p:nvCxnSpPr>
        <p:spPr>
          <a:xfrm flipH="1">
            <a:off x="2389239" y="971550"/>
            <a:ext cx="2635045" cy="123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5A2CE1F-3989-49DA-83F1-98D43434E976}"/>
              </a:ext>
            </a:extLst>
          </p:cNvPr>
          <p:cNvSpPr txBox="1"/>
          <p:nvPr/>
        </p:nvSpPr>
        <p:spPr>
          <a:xfrm>
            <a:off x="5122606" y="82591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今日抢购下面的分类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55DD48-EEE6-4658-A647-D8AE1AEE88B1}"/>
              </a:ext>
            </a:extLst>
          </p:cNvPr>
          <p:cNvSpPr txBox="1"/>
          <p:nvPr/>
        </p:nvSpPr>
        <p:spPr>
          <a:xfrm>
            <a:off x="8337755" y="176981"/>
            <a:ext cx="38779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横版商品基本要素：</a:t>
            </a:r>
            <a:endParaRPr lang="en-US" altLang="zh-CN" dirty="0"/>
          </a:p>
          <a:p>
            <a:r>
              <a:rPr lang="zh-CN" altLang="en-US" dirty="0"/>
              <a:t>图片，名称，特色描述（一句话）</a:t>
            </a:r>
            <a:endParaRPr lang="en-US" altLang="zh-CN" dirty="0"/>
          </a:p>
          <a:p>
            <a:r>
              <a:rPr lang="zh-CN" altLang="en-US" dirty="0"/>
              <a:t>标签，澳币价格，参考到手价，</a:t>
            </a:r>
            <a:endParaRPr lang="en-US" altLang="zh-CN" dirty="0"/>
          </a:p>
          <a:p>
            <a:r>
              <a:rPr lang="zh-CN" altLang="en-US" dirty="0"/>
              <a:t>如果有活动，加上倒计时，和删掉的</a:t>
            </a:r>
            <a:endParaRPr lang="en-US" altLang="zh-CN" dirty="0"/>
          </a:p>
          <a:p>
            <a:r>
              <a:rPr lang="zh-CN" altLang="en-US" dirty="0"/>
              <a:t>澳币价格</a:t>
            </a:r>
          </a:p>
        </p:txBody>
      </p:sp>
    </p:spTree>
    <p:extLst>
      <p:ext uri="{BB962C8B-B14F-4D97-AF65-F5344CB8AC3E}">
        <p14:creationId xmlns:p14="http://schemas.microsoft.com/office/powerpoint/2010/main" val="420973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2219</Words>
  <Application>Microsoft Office PowerPoint</Application>
  <PresentationFormat>宽屏</PresentationFormat>
  <Paragraphs>321</Paragraphs>
  <Slides>41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Shanguang Ping</dc:creator>
  <cp:lastModifiedBy>Shanguang Ping</cp:lastModifiedBy>
  <cp:revision>90</cp:revision>
  <dcterms:created xsi:type="dcterms:W3CDTF">2019-06-04T13:20:02Z</dcterms:created>
  <dcterms:modified xsi:type="dcterms:W3CDTF">2019-06-05T13:06:57Z</dcterms:modified>
</cp:coreProperties>
</file>